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1" r:id="rId4"/>
    <p:sldId id="272" r:id="rId5"/>
    <p:sldId id="262" r:id="rId6"/>
    <p:sldId id="274" r:id="rId7"/>
    <p:sldId id="263" r:id="rId8"/>
    <p:sldId id="265" r:id="rId9"/>
    <p:sldId id="259" r:id="rId10"/>
    <p:sldId id="267" r:id="rId11"/>
    <p:sldId id="266" r:id="rId12"/>
    <p:sldId id="269" r:id="rId13"/>
    <p:sldId id="271" r:id="rId14"/>
    <p:sldId id="270" r:id="rId15"/>
    <p:sldId id="264" r:id="rId16"/>
    <p:sldId id="273" r:id="rId17"/>
    <p:sldId id="26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85"/>
    <p:restoredTop sz="94658"/>
  </p:normalViewPr>
  <p:slideViewPr>
    <p:cSldViewPr snapToGrid="0">
      <p:cViewPr varScale="1">
        <p:scale>
          <a:sx n="110" d="100"/>
          <a:sy n="110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80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172A41-0095-AB4D-BEA9-18E6C6D7128F}" type="doc">
      <dgm:prSet loTypeId="urn:microsoft.com/office/officeart/2005/8/layout/vList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373B5B1-993D-1C44-A7BE-25D85611EF62}">
      <dgm:prSet phldrT="[Текст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b="1" dirty="0"/>
            <a:t>HSATS </a:t>
          </a:r>
          <a:r>
            <a:rPr lang="en-US" dirty="0"/>
            <a:t>—  </a:t>
          </a:r>
          <a:r>
            <a:rPr lang="ru-RU" b="1" dirty="0"/>
            <a:t>гибрид</a:t>
          </a:r>
          <a:r>
            <a:rPr lang="ru-RU" dirty="0"/>
            <a:t> двух методов:</a:t>
          </a:r>
        </a:p>
        <a:p>
          <a:pPr algn="l">
            <a:buFont typeface="Arial" panose="020B0604020202020204" pitchFamily="34" charset="0"/>
            <a:buChar char="•"/>
          </a:pPr>
          <a:r>
            <a:rPr lang="ru-RU" b="1" dirty="0"/>
            <a:t>имитации отжига (</a:t>
          </a:r>
          <a:r>
            <a:rPr lang="en-US" b="1" dirty="0"/>
            <a:t>Simulated Annealing)</a:t>
          </a:r>
          <a:r>
            <a:rPr lang="en-US" dirty="0"/>
            <a:t> — </a:t>
          </a:r>
          <a:r>
            <a:rPr lang="ru-RU" dirty="0"/>
            <a:t>для глобального поиска</a:t>
          </a:r>
          <a:r>
            <a:rPr lang="en-US" dirty="0"/>
            <a:t>;</a:t>
          </a:r>
          <a:endParaRPr lang="ru-RU" dirty="0"/>
        </a:p>
        <a:p>
          <a:pPr algn="l">
            <a:buFont typeface="Arial" panose="020B0604020202020204" pitchFamily="34" charset="0"/>
            <a:buChar char="•"/>
          </a:pPr>
          <a:r>
            <a:rPr lang="ru-RU" b="1" dirty="0"/>
            <a:t>табу поиска (</a:t>
          </a:r>
          <a:r>
            <a:rPr lang="en-US" b="1" dirty="0"/>
            <a:t>Tabu Search)</a:t>
          </a:r>
          <a:r>
            <a:rPr lang="en-US" dirty="0"/>
            <a:t> — </a:t>
          </a:r>
          <a:r>
            <a:rPr lang="ru-RU" dirty="0"/>
            <a:t>для избежания повторений и локальных минимумов</a:t>
          </a:r>
        </a:p>
      </dgm:t>
    </dgm:pt>
    <dgm:pt modelId="{B6EFCFB4-071F-B94B-A546-27D00CCA4301}" type="sibTrans" cxnId="{965EF87A-4AFC-2142-9428-8EA37E3FD6C5}">
      <dgm:prSet/>
      <dgm:spPr/>
      <dgm:t>
        <a:bodyPr/>
        <a:lstStyle/>
        <a:p>
          <a:endParaRPr lang="ru-RU"/>
        </a:p>
      </dgm:t>
    </dgm:pt>
    <dgm:pt modelId="{234EC5CB-9679-0849-A31D-C613D3DF8411}" type="parTrans" cxnId="{965EF87A-4AFC-2142-9428-8EA37E3FD6C5}">
      <dgm:prSet/>
      <dgm:spPr/>
      <dgm:t>
        <a:bodyPr/>
        <a:lstStyle/>
        <a:p>
          <a:endParaRPr lang="ru-RU"/>
        </a:p>
      </dgm:t>
    </dgm:pt>
    <dgm:pt modelId="{C3963A0C-D226-124D-AAF4-2CFD093FAB38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ru-RU" b="0" i="0" u="none" strike="noStrike" dirty="0">
              <a:solidFill>
                <a:schemeClr val="accent1"/>
              </a:solidFill>
              <a:effectLst/>
            </a:rPr>
            <a:t>Начинается с начального допустимого маршрута</a:t>
          </a:r>
          <a:r>
            <a:rPr lang="en-US" b="0" i="0" u="none" strike="noStrike" dirty="0">
              <a:solidFill>
                <a:schemeClr val="accent1"/>
              </a:solidFill>
              <a:effectLst/>
            </a:rPr>
            <a:t>;</a:t>
          </a:r>
          <a:endParaRPr lang="ru-RU" b="0" i="0" u="none" strike="noStrike" dirty="0">
            <a:solidFill>
              <a:schemeClr val="accent1"/>
            </a:solidFill>
            <a:effectLst/>
          </a:endParaRPr>
        </a:p>
      </dgm:t>
    </dgm:pt>
    <dgm:pt modelId="{B349B06C-9F9B-0241-8968-383206931E64}" type="parTrans" cxnId="{DFBD901E-DD35-384E-B98D-983F58A3466A}">
      <dgm:prSet/>
      <dgm:spPr/>
      <dgm:t>
        <a:bodyPr/>
        <a:lstStyle/>
        <a:p>
          <a:endParaRPr lang="ru-RU"/>
        </a:p>
      </dgm:t>
    </dgm:pt>
    <dgm:pt modelId="{34E26C11-0323-8749-9986-D25AE4A08961}" type="sibTrans" cxnId="{DFBD901E-DD35-384E-B98D-983F58A3466A}">
      <dgm:prSet/>
      <dgm:spPr/>
      <dgm:t>
        <a:bodyPr/>
        <a:lstStyle/>
        <a:p>
          <a:endParaRPr lang="ru-RU"/>
        </a:p>
      </dgm:t>
    </dgm:pt>
    <dgm:pt modelId="{4432D1DF-997B-714F-8812-2FF1F7C876D6}">
      <dgm:prSet/>
      <dgm:spPr/>
      <dgm:t>
        <a:bodyPr/>
        <a:lstStyle/>
        <a:p>
          <a:pPr algn="l">
            <a:buFont typeface="+mj-lt"/>
            <a:buAutoNum type="arabicPeriod"/>
          </a:pPr>
          <a:r>
            <a:rPr lang="ru-RU" b="0" i="0" u="none" strike="noStrike" dirty="0">
              <a:solidFill>
                <a:schemeClr val="accent1"/>
              </a:solidFill>
              <a:effectLst/>
            </a:rPr>
            <a:t>Итеративно улучшает его с помощью одного из </a:t>
          </a:r>
          <a:r>
            <a:rPr lang="ru-RU" b="1" i="0" u="none" strike="noStrike" dirty="0">
              <a:solidFill>
                <a:schemeClr val="accent1"/>
              </a:solidFill>
              <a:effectLst/>
            </a:rPr>
            <a:t>4 типов изменений (окрестностей):</a:t>
          </a:r>
          <a:endParaRPr lang="ru-RU" b="0" i="0" u="none" strike="noStrike" dirty="0">
            <a:solidFill>
              <a:schemeClr val="accent1"/>
            </a:solidFill>
            <a:effectLst/>
          </a:endParaRPr>
        </a:p>
      </dgm:t>
    </dgm:pt>
    <dgm:pt modelId="{F42E71D1-3133-924F-A803-EF9023F51FB3}" type="parTrans" cxnId="{D727C6CF-F704-1043-BCA7-75C3A559F33A}">
      <dgm:prSet/>
      <dgm:spPr/>
      <dgm:t>
        <a:bodyPr/>
        <a:lstStyle/>
        <a:p>
          <a:endParaRPr lang="ru-RU"/>
        </a:p>
      </dgm:t>
    </dgm:pt>
    <dgm:pt modelId="{291B872C-BFDB-9F49-8F40-6EADDD7F93D0}" type="sibTrans" cxnId="{D727C6CF-F704-1043-BCA7-75C3A559F33A}">
      <dgm:prSet/>
      <dgm:spPr/>
      <dgm:t>
        <a:bodyPr/>
        <a:lstStyle/>
        <a:p>
          <a:endParaRPr lang="ru-RU"/>
        </a:p>
      </dgm:t>
    </dgm:pt>
    <dgm:pt modelId="{6A032D7D-CD3F-B348-96A5-9889116A9AE6}">
      <dgm:prSet/>
      <dgm:spPr/>
      <dgm:t>
        <a:bodyPr/>
        <a:lstStyle/>
        <a:p>
          <a:pPr algn="l"/>
          <a:r>
            <a:rPr lang="ru-RU" b="0" i="0" u="none" strike="noStrike" dirty="0">
              <a:solidFill>
                <a:schemeClr val="accent1"/>
              </a:solidFill>
              <a:effectLst/>
            </a:rPr>
            <a:t>вставка новой точки</a:t>
          </a:r>
          <a:r>
            <a:rPr lang="en-US" b="0" i="0" u="none" strike="noStrike" dirty="0">
              <a:solidFill>
                <a:schemeClr val="accent1"/>
              </a:solidFill>
              <a:effectLst/>
            </a:rPr>
            <a:t>;</a:t>
          </a:r>
          <a:endParaRPr lang="ru-RU" b="0" i="0" u="none" strike="noStrike" dirty="0">
            <a:solidFill>
              <a:schemeClr val="accent1"/>
            </a:solidFill>
            <a:effectLst/>
          </a:endParaRPr>
        </a:p>
      </dgm:t>
    </dgm:pt>
    <dgm:pt modelId="{D607329B-2146-D444-8771-0F161E6DF286}" type="parTrans" cxnId="{5BDA0D97-C0CE-E54B-9BBA-1711BE0D04B8}">
      <dgm:prSet/>
      <dgm:spPr/>
      <dgm:t>
        <a:bodyPr/>
        <a:lstStyle/>
        <a:p>
          <a:endParaRPr lang="ru-RU"/>
        </a:p>
      </dgm:t>
    </dgm:pt>
    <dgm:pt modelId="{438CDC39-388D-0A40-B385-1DCE39D33B1C}" type="sibTrans" cxnId="{5BDA0D97-C0CE-E54B-9BBA-1711BE0D04B8}">
      <dgm:prSet/>
      <dgm:spPr/>
      <dgm:t>
        <a:bodyPr/>
        <a:lstStyle/>
        <a:p>
          <a:endParaRPr lang="ru-RU"/>
        </a:p>
      </dgm:t>
    </dgm:pt>
    <dgm:pt modelId="{97F6A211-1376-DC40-AAE6-0C3D283F065D}">
      <dgm:prSet/>
      <dgm:spPr/>
      <dgm:t>
        <a:bodyPr/>
        <a:lstStyle/>
        <a:p>
          <a:pPr algn="l"/>
          <a:r>
            <a:rPr lang="ru-RU" b="0" i="0" u="none" strike="noStrike" dirty="0">
              <a:solidFill>
                <a:schemeClr val="accent1"/>
              </a:solidFill>
              <a:effectLst/>
            </a:rPr>
            <a:t>удаление точки</a:t>
          </a:r>
          <a:r>
            <a:rPr lang="en-US" b="0" i="0" u="none" strike="noStrike" dirty="0">
              <a:solidFill>
                <a:schemeClr val="accent1"/>
              </a:solidFill>
              <a:effectLst/>
            </a:rPr>
            <a:t>;</a:t>
          </a:r>
          <a:endParaRPr lang="ru-RU" b="0" i="0" u="none" strike="noStrike" dirty="0">
            <a:solidFill>
              <a:schemeClr val="accent1"/>
            </a:solidFill>
            <a:effectLst/>
          </a:endParaRPr>
        </a:p>
      </dgm:t>
    </dgm:pt>
    <dgm:pt modelId="{E647E410-09B9-1749-8939-1A79F2271D4C}" type="parTrans" cxnId="{FED894E5-434E-1242-AB0C-E141AAA911F3}">
      <dgm:prSet/>
      <dgm:spPr/>
      <dgm:t>
        <a:bodyPr/>
        <a:lstStyle/>
        <a:p>
          <a:endParaRPr lang="ru-RU"/>
        </a:p>
      </dgm:t>
    </dgm:pt>
    <dgm:pt modelId="{E6EDC1D1-75F6-6649-8309-A090FEA29B68}" type="sibTrans" cxnId="{FED894E5-434E-1242-AB0C-E141AAA911F3}">
      <dgm:prSet/>
      <dgm:spPr/>
      <dgm:t>
        <a:bodyPr/>
        <a:lstStyle/>
        <a:p>
          <a:endParaRPr lang="ru-RU"/>
        </a:p>
      </dgm:t>
    </dgm:pt>
    <dgm:pt modelId="{F77A5F84-A20C-024B-8B2A-FF58D7C3B26B}">
      <dgm:prSet/>
      <dgm:spPr/>
      <dgm:t>
        <a:bodyPr/>
        <a:lstStyle/>
        <a:p>
          <a:pPr algn="l"/>
          <a:r>
            <a:rPr lang="ru-RU" b="0" i="0" u="none" strike="noStrike" dirty="0">
              <a:solidFill>
                <a:schemeClr val="accent1"/>
              </a:solidFill>
              <a:effectLst/>
            </a:rPr>
            <a:t>смена порядка посещения (2-</a:t>
          </a:r>
          <a:r>
            <a:rPr lang="en-US" b="0" i="0" u="none" strike="noStrike" dirty="0">
              <a:solidFill>
                <a:schemeClr val="accent1"/>
              </a:solidFill>
              <a:effectLst/>
            </a:rPr>
            <a:t>opt);</a:t>
          </a:r>
        </a:p>
      </dgm:t>
    </dgm:pt>
    <dgm:pt modelId="{71FD3817-0505-FA45-AD77-77DF2DCF3BA2}" type="parTrans" cxnId="{E5E379A3-8CF2-DD4C-8DBC-8C440B0DE7FF}">
      <dgm:prSet/>
      <dgm:spPr/>
      <dgm:t>
        <a:bodyPr/>
        <a:lstStyle/>
        <a:p>
          <a:endParaRPr lang="ru-RU"/>
        </a:p>
      </dgm:t>
    </dgm:pt>
    <dgm:pt modelId="{B775EC8C-92AA-124D-93F0-714DCC7FE46F}" type="sibTrans" cxnId="{E5E379A3-8CF2-DD4C-8DBC-8C440B0DE7FF}">
      <dgm:prSet/>
      <dgm:spPr/>
      <dgm:t>
        <a:bodyPr/>
        <a:lstStyle/>
        <a:p>
          <a:endParaRPr lang="ru-RU"/>
        </a:p>
      </dgm:t>
    </dgm:pt>
    <dgm:pt modelId="{A6E4856E-2817-C346-BE41-72B900F0FD76}">
      <dgm:prSet/>
      <dgm:spPr/>
      <dgm:t>
        <a:bodyPr/>
        <a:lstStyle/>
        <a:p>
          <a:pPr algn="l"/>
          <a:r>
            <a:rPr lang="ru-RU" b="0" i="0" u="none" strike="noStrike" dirty="0">
              <a:solidFill>
                <a:schemeClr val="accent1"/>
              </a:solidFill>
              <a:effectLst/>
            </a:rPr>
            <a:t>замена одной точки на другую</a:t>
          </a:r>
        </a:p>
      </dgm:t>
    </dgm:pt>
    <dgm:pt modelId="{4FB3D31B-75BB-5D43-B84A-B756AFDF15C2}" type="parTrans" cxnId="{7DF29F73-4E74-884F-9951-BA8A992AC68F}">
      <dgm:prSet/>
      <dgm:spPr/>
      <dgm:t>
        <a:bodyPr/>
        <a:lstStyle/>
        <a:p>
          <a:endParaRPr lang="ru-RU"/>
        </a:p>
      </dgm:t>
    </dgm:pt>
    <dgm:pt modelId="{571D229E-6A1E-7749-B4E6-7694B2C1283D}" type="sibTrans" cxnId="{7DF29F73-4E74-884F-9951-BA8A992AC68F}">
      <dgm:prSet/>
      <dgm:spPr/>
      <dgm:t>
        <a:bodyPr/>
        <a:lstStyle/>
        <a:p>
          <a:endParaRPr lang="ru-RU"/>
        </a:p>
      </dgm:t>
    </dgm:pt>
    <dgm:pt modelId="{CFB2B175-95F0-B144-A5F5-814E42B18D30}">
      <dgm:prSet phldrT="[Текст]"/>
      <dgm:spPr/>
      <dgm:t>
        <a:bodyPr/>
        <a:lstStyle/>
        <a:p>
          <a:pPr algn="ctr">
            <a:buNone/>
          </a:pPr>
          <a:r>
            <a:rPr lang="ru-RU" b="1" i="0" u="none" strike="noStrike" dirty="0">
              <a:solidFill>
                <a:schemeClr val="accent1"/>
              </a:solidFill>
              <a:effectLst/>
            </a:rPr>
            <a:t>Алгоритм работы</a:t>
          </a:r>
          <a:r>
            <a:rPr lang="en-US" b="1" i="0" u="none" strike="noStrike" dirty="0">
              <a:solidFill>
                <a:schemeClr val="accent1"/>
              </a:solidFill>
              <a:effectLst/>
            </a:rPr>
            <a:t>:</a:t>
          </a:r>
          <a:endParaRPr lang="ru-RU" dirty="0">
            <a:solidFill>
              <a:schemeClr val="accent1"/>
            </a:solidFill>
          </a:endParaRPr>
        </a:p>
      </dgm:t>
    </dgm:pt>
    <dgm:pt modelId="{A3F26D17-4A78-3C4A-BEDB-5CAEB0E7607B}" type="parTrans" cxnId="{62B72A92-E47D-CE46-8718-9A929CEB14BC}">
      <dgm:prSet/>
      <dgm:spPr/>
      <dgm:t>
        <a:bodyPr/>
        <a:lstStyle/>
        <a:p>
          <a:endParaRPr lang="ru-RU"/>
        </a:p>
      </dgm:t>
    </dgm:pt>
    <dgm:pt modelId="{B8B526E9-5D71-D44A-9C4A-7A25E48E7A88}" type="sibTrans" cxnId="{62B72A92-E47D-CE46-8718-9A929CEB14BC}">
      <dgm:prSet/>
      <dgm:spPr/>
      <dgm:t>
        <a:bodyPr/>
        <a:lstStyle/>
        <a:p>
          <a:endParaRPr lang="ru-RU"/>
        </a:p>
      </dgm:t>
    </dgm:pt>
    <dgm:pt modelId="{AD11DBBA-53B0-CC44-84B7-9EECADA1DB62}" type="pres">
      <dgm:prSet presAssocID="{0C172A41-0095-AB4D-BEA9-18E6C6D7128F}" presName="linear" presStyleCnt="0">
        <dgm:presLayoutVars>
          <dgm:animLvl val="lvl"/>
          <dgm:resizeHandles val="exact"/>
        </dgm:presLayoutVars>
      </dgm:prSet>
      <dgm:spPr/>
    </dgm:pt>
    <dgm:pt modelId="{DFEF7357-9479-9243-BF18-3C0820B72814}" type="pres">
      <dgm:prSet presAssocID="{1373B5B1-993D-1C44-A7BE-25D85611EF6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1381918-6BDB-8749-A34A-BD7E4372A96D}" type="pres">
      <dgm:prSet presAssocID="{1373B5B1-993D-1C44-A7BE-25D85611EF6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C02461C-F08E-D44B-B570-014C211D25D0}" type="presOf" srcId="{0C172A41-0095-AB4D-BEA9-18E6C6D7128F}" destId="{AD11DBBA-53B0-CC44-84B7-9EECADA1DB62}" srcOrd="0" destOrd="0" presId="urn:microsoft.com/office/officeart/2005/8/layout/vList2"/>
    <dgm:cxn modelId="{DFBD901E-DD35-384E-B98D-983F58A3466A}" srcId="{CFB2B175-95F0-B144-A5F5-814E42B18D30}" destId="{C3963A0C-D226-124D-AAF4-2CFD093FAB38}" srcOrd="0" destOrd="0" parTransId="{B349B06C-9F9B-0241-8968-383206931E64}" sibTransId="{34E26C11-0323-8749-9986-D25AE4A08961}"/>
    <dgm:cxn modelId="{06A9C552-B4AD-3E4C-8ED0-F3EA13A0538C}" type="presOf" srcId="{97F6A211-1376-DC40-AAE6-0C3D283F065D}" destId="{41381918-6BDB-8749-A34A-BD7E4372A96D}" srcOrd="0" destOrd="4" presId="urn:microsoft.com/office/officeart/2005/8/layout/vList2"/>
    <dgm:cxn modelId="{7DF29F73-4E74-884F-9951-BA8A992AC68F}" srcId="{4432D1DF-997B-714F-8812-2FF1F7C876D6}" destId="{A6E4856E-2817-C346-BE41-72B900F0FD76}" srcOrd="3" destOrd="0" parTransId="{4FB3D31B-75BB-5D43-B84A-B756AFDF15C2}" sibTransId="{571D229E-6A1E-7749-B4E6-7694B2C1283D}"/>
    <dgm:cxn modelId="{6EA5F475-065B-C841-9EA1-05532B7D8C09}" type="presOf" srcId="{CFB2B175-95F0-B144-A5F5-814E42B18D30}" destId="{41381918-6BDB-8749-A34A-BD7E4372A96D}" srcOrd="0" destOrd="0" presId="urn:microsoft.com/office/officeart/2005/8/layout/vList2"/>
    <dgm:cxn modelId="{965EF87A-4AFC-2142-9428-8EA37E3FD6C5}" srcId="{0C172A41-0095-AB4D-BEA9-18E6C6D7128F}" destId="{1373B5B1-993D-1C44-A7BE-25D85611EF62}" srcOrd="0" destOrd="0" parTransId="{234EC5CB-9679-0849-A31D-C613D3DF8411}" sibTransId="{B6EFCFB4-071F-B94B-A546-27D00CCA4301}"/>
    <dgm:cxn modelId="{C3A8E17E-AD1C-D64F-8959-31BE60ED6F12}" type="presOf" srcId="{6A032D7D-CD3F-B348-96A5-9889116A9AE6}" destId="{41381918-6BDB-8749-A34A-BD7E4372A96D}" srcOrd="0" destOrd="3" presId="urn:microsoft.com/office/officeart/2005/8/layout/vList2"/>
    <dgm:cxn modelId="{62B72A92-E47D-CE46-8718-9A929CEB14BC}" srcId="{1373B5B1-993D-1C44-A7BE-25D85611EF62}" destId="{CFB2B175-95F0-B144-A5F5-814E42B18D30}" srcOrd="0" destOrd="0" parTransId="{A3F26D17-4A78-3C4A-BEDB-5CAEB0E7607B}" sibTransId="{B8B526E9-5D71-D44A-9C4A-7A25E48E7A88}"/>
    <dgm:cxn modelId="{5BDA0D97-C0CE-E54B-9BBA-1711BE0D04B8}" srcId="{4432D1DF-997B-714F-8812-2FF1F7C876D6}" destId="{6A032D7D-CD3F-B348-96A5-9889116A9AE6}" srcOrd="0" destOrd="0" parTransId="{D607329B-2146-D444-8771-0F161E6DF286}" sibTransId="{438CDC39-388D-0A40-B385-1DCE39D33B1C}"/>
    <dgm:cxn modelId="{E5E379A3-8CF2-DD4C-8DBC-8C440B0DE7FF}" srcId="{4432D1DF-997B-714F-8812-2FF1F7C876D6}" destId="{F77A5F84-A20C-024B-8B2A-FF58D7C3B26B}" srcOrd="2" destOrd="0" parTransId="{71FD3817-0505-FA45-AD77-77DF2DCF3BA2}" sibTransId="{B775EC8C-92AA-124D-93F0-714DCC7FE46F}"/>
    <dgm:cxn modelId="{3BD87EA7-67C6-2E43-92FD-09DAABD82DD6}" type="presOf" srcId="{4432D1DF-997B-714F-8812-2FF1F7C876D6}" destId="{41381918-6BDB-8749-A34A-BD7E4372A96D}" srcOrd="0" destOrd="2" presId="urn:microsoft.com/office/officeart/2005/8/layout/vList2"/>
    <dgm:cxn modelId="{0685B6A9-8823-BF43-B342-07C3822E3815}" type="presOf" srcId="{C3963A0C-D226-124D-AAF4-2CFD093FAB38}" destId="{41381918-6BDB-8749-A34A-BD7E4372A96D}" srcOrd="0" destOrd="1" presId="urn:microsoft.com/office/officeart/2005/8/layout/vList2"/>
    <dgm:cxn modelId="{C59A21BE-48D4-E24A-AF84-842A54831E3E}" type="presOf" srcId="{A6E4856E-2817-C346-BE41-72B900F0FD76}" destId="{41381918-6BDB-8749-A34A-BD7E4372A96D}" srcOrd="0" destOrd="6" presId="urn:microsoft.com/office/officeart/2005/8/layout/vList2"/>
    <dgm:cxn modelId="{78B96CCC-0242-9E4C-A169-483D210D88B7}" type="presOf" srcId="{1373B5B1-993D-1C44-A7BE-25D85611EF62}" destId="{DFEF7357-9479-9243-BF18-3C0820B72814}" srcOrd="0" destOrd="0" presId="urn:microsoft.com/office/officeart/2005/8/layout/vList2"/>
    <dgm:cxn modelId="{D727C6CF-F704-1043-BCA7-75C3A559F33A}" srcId="{CFB2B175-95F0-B144-A5F5-814E42B18D30}" destId="{4432D1DF-997B-714F-8812-2FF1F7C876D6}" srcOrd="1" destOrd="0" parTransId="{F42E71D1-3133-924F-A803-EF9023F51FB3}" sibTransId="{291B872C-BFDB-9F49-8F40-6EADDD7F93D0}"/>
    <dgm:cxn modelId="{FED894E5-434E-1242-AB0C-E141AAA911F3}" srcId="{4432D1DF-997B-714F-8812-2FF1F7C876D6}" destId="{97F6A211-1376-DC40-AAE6-0C3D283F065D}" srcOrd="1" destOrd="0" parTransId="{E647E410-09B9-1749-8939-1A79F2271D4C}" sibTransId="{E6EDC1D1-75F6-6649-8309-A090FEA29B68}"/>
    <dgm:cxn modelId="{B7CD83EB-FB3A-DD41-922C-A81A224AD85B}" type="presOf" srcId="{F77A5F84-A20C-024B-8B2A-FF58D7C3B26B}" destId="{41381918-6BDB-8749-A34A-BD7E4372A96D}" srcOrd="0" destOrd="5" presId="urn:microsoft.com/office/officeart/2005/8/layout/vList2"/>
    <dgm:cxn modelId="{275D2D5A-A0F0-5745-98A6-3854F8C03E6F}" type="presParOf" srcId="{AD11DBBA-53B0-CC44-84B7-9EECADA1DB62}" destId="{DFEF7357-9479-9243-BF18-3C0820B72814}" srcOrd="0" destOrd="0" presId="urn:microsoft.com/office/officeart/2005/8/layout/vList2"/>
    <dgm:cxn modelId="{E9781B28-9EF7-EC4F-B44F-CE0F7C83B00C}" type="presParOf" srcId="{AD11DBBA-53B0-CC44-84B7-9EECADA1DB62}" destId="{41381918-6BDB-8749-A34A-BD7E4372A96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F7357-9479-9243-BF18-3C0820B72814}">
      <dsp:nvSpPr>
        <dsp:cNvPr id="0" name=""/>
        <dsp:cNvSpPr/>
      </dsp:nvSpPr>
      <dsp:spPr>
        <a:xfrm>
          <a:off x="0" y="27559"/>
          <a:ext cx="6982373" cy="2260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300" b="1" kern="1200" dirty="0"/>
            <a:t>HSATS </a:t>
          </a:r>
          <a:r>
            <a:rPr lang="en-US" sz="2300" kern="1200" dirty="0"/>
            <a:t>—  </a:t>
          </a:r>
          <a:r>
            <a:rPr lang="ru-RU" sz="2300" b="1" kern="1200" dirty="0"/>
            <a:t>гибрид</a:t>
          </a:r>
          <a:r>
            <a:rPr lang="ru-RU" sz="2300" kern="1200" dirty="0"/>
            <a:t> двух методов: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300" b="1" kern="1200" dirty="0"/>
            <a:t>имитации отжига (</a:t>
          </a:r>
          <a:r>
            <a:rPr lang="en-US" sz="2300" b="1" kern="1200" dirty="0"/>
            <a:t>Simulated Annealing)</a:t>
          </a:r>
          <a:r>
            <a:rPr lang="en-US" sz="2300" kern="1200" dirty="0"/>
            <a:t> — </a:t>
          </a:r>
          <a:r>
            <a:rPr lang="ru-RU" sz="2300" kern="1200" dirty="0"/>
            <a:t>для глобального поиска</a:t>
          </a:r>
          <a:r>
            <a:rPr lang="en-US" sz="2300" kern="1200" dirty="0"/>
            <a:t>;</a:t>
          </a:r>
          <a:endParaRPr lang="ru-RU" sz="2300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300" b="1" kern="1200" dirty="0"/>
            <a:t>табу поиска (</a:t>
          </a:r>
          <a:r>
            <a:rPr lang="en-US" sz="2300" b="1" kern="1200" dirty="0"/>
            <a:t>Tabu Search)</a:t>
          </a:r>
          <a:r>
            <a:rPr lang="en-US" sz="2300" kern="1200" dirty="0"/>
            <a:t> — </a:t>
          </a:r>
          <a:r>
            <a:rPr lang="ru-RU" sz="2300" kern="1200" dirty="0"/>
            <a:t>для избежания повторений и локальных минимумов</a:t>
          </a:r>
        </a:p>
      </dsp:txBody>
      <dsp:txXfrm>
        <a:off x="110346" y="137905"/>
        <a:ext cx="6761681" cy="2039748"/>
      </dsp:txXfrm>
    </dsp:sp>
    <dsp:sp modelId="{41381918-6BDB-8749-A34A-BD7E4372A96D}">
      <dsp:nvSpPr>
        <dsp:cNvPr id="0" name=""/>
        <dsp:cNvSpPr/>
      </dsp:nvSpPr>
      <dsp:spPr>
        <a:xfrm>
          <a:off x="0" y="2287999"/>
          <a:ext cx="6982373" cy="242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1690" tIns="29210" rIns="163576" bIns="2921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ru-RU" sz="1800" b="1" i="0" u="none" strike="noStrike" kern="1200" dirty="0">
              <a:solidFill>
                <a:schemeClr val="accent1"/>
              </a:solidFill>
              <a:effectLst/>
            </a:rPr>
            <a:t>Алгоритм работы</a:t>
          </a:r>
          <a:r>
            <a:rPr lang="en-US" sz="1800" b="1" i="0" u="none" strike="noStrike" kern="1200" dirty="0">
              <a:solidFill>
                <a:schemeClr val="accent1"/>
              </a:solidFill>
              <a:effectLst/>
            </a:rPr>
            <a:t>:</a:t>
          </a:r>
          <a:endParaRPr lang="ru-RU" sz="1800" kern="1200" dirty="0">
            <a:solidFill>
              <a:schemeClr val="accent1"/>
            </a:solidFill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ru-RU" sz="1800" b="0" i="0" u="none" strike="noStrike" kern="1200" dirty="0">
              <a:solidFill>
                <a:schemeClr val="accent1"/>
              </a:solidFill>
              <a:effectLst/>
            </a:rPr>
            <a:t>Начинается с начального допустимого маршрута</a:t>
          </a:r>
          <a:r>
            <a:rPr lang="en-US" sz="1800" b="0" i="0" u="none" strike="noStrike" kern="1200" dirty="0">
              <a:solidFill>
                <a:schemeClr val="accent1"/>
              </a:solidFill>
              <a:effectLst/>
            </a:rPr>
            <a:t>;</a:t>
          </a:r>
          <a:endParaRPr lang="ru-RU" sz="1800" b="0" i="0" u="none" strike="noStrike" kern="1200" dirty="0">
            <a:solidFill>
              <a:schemeClr val="accent1"/>
            </a:solidFill>
            <a:effectLst/>
          </a:endParaRP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ru-RU" sz="1800" b="0" i="0" u="none" strike="noStrike" kern="1200" dirty="0">
              <a:solidFill>
                <a:schemeClr val="accent1"/>
              </a:solidFill>
              <a:effectLst/>
            </a:rPr>
            <a:t>Итеративно улучшает его с помощью одного из </a:t>
          </a:r>
          <a:r>
            <a:rPr lang="ru-RU" sz="1800" b="1" i="0" u="none" strike="noStrike" kern="1200" dirty="0">
              <a:solidFill>
                <a:schemeClr val="accent1"/>
              </a:solidFill>
              <a:effectLst/>
            </a:rPr>
            <a:t>4 типов изменений (окрестностей):</a:t>
          </a:r>
          <a:endParaRPr lang="ru-RU" sz="1800" b="0" i="0" u="none" strike="noStrike" kern="1200" dirty="0">
            <a:solidFill>
              <a:schemeClr val="accent1"/>
            </a:solidFill>
            <a:effectLst/>
          </a:endParaRPr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b="0" i="0" u="none" strike="noStrike" kern="1200" dirty="0">
              <a:solidFill>
                <a:schemeClr val="accent1"/>
              </a:solidFill>
              <a:effectLst/>
            </a:rPr>
            <a:t>вставка новой точки</a:t>
          </a:r>
          <a:r>
            <a:rPr lang="en-US" sz="1800" b="0" i="0" u="none" strike="noStrike" kern="1200" dirty="0">
              <a:solidFill>
                <a:schemeClr val="accent1"/>
              </a:solidFill>
              <a:effectLst/>
            </a:rPr>
            <a:t>;</a:t>
          </a:r>
          <a:endParaRPr lang="ru-RU" sz="1800" b="0" i="0" u="none" strike="noStrike" kern="1200" dirty="0">
            <a:solidFill>
              <a:schemeClr val="accent1"/>
            </a:solidFill>
            <a:effectLst/>
          </a:endParaRPr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b="0" i="0" u="none" strike="noStrike" kern="1200" dirty="0">
              <a:solidFill>
                <a:schemeClr val="accent1"/>
              </a:solidFill>
              <a:effectLst/>
            </a:rPr>
            <a:t>удаление точки</a:t>
          </a:r>
          <a:r>
            <a:rPr lang="en-US" sz="1800" b="0" i="0" u="none" strike="noStrike" kern="1200" dirty="0">
              <a:solidFill>
                <a:schemeClr val="accent1"/>
              </a:solidFill>
              <a:effectLst/>
            </a:rPr>
            <a:t>;</a:t>
          </a:r>
          <a:endParaRPr lang="ru-RU" sz="1800" b="0" i="0" u="none" strike="noStrike" kern="1200" dirty="0">
            <a:solidFill>
              <a:schemeClr val="accent1"/>
            </a:solidFill>
            <a:effectLst/>
          </a:endParaRPr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b="0" i="0" u="none" strike="noStrike" kern="1200" dirty="0">
              <a:solidFill>
                <a:schemeClr val="accent1"/>
              </a:solidFill>
              <a:effectLst/>
            </a:rPr>
            <a:t>смена порядка посещения (2-</a:t>
          </a:r>
          <a:r>
            <a:rPr lang="en-US" sz="1800" b="0" i="0" u="none" strike="noStrike" kern="1200" dirty="0">
              <a:solidFill>
                <a:schemeClr val="accent1"/>
              </a:solidFill>
              <a:effectLst/>
            </a:rPr>
            <a:t>opt);</a:t>
          </a:r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800" b="0" i="0" u="none" strike="noStrike" kern="1200" dirty="0">
              <a:solidFill>
                <a:schemeClr val="accent1"/>
              </a:solidFill>
              <a:effectLst/>
            </a:rPr>
            <a:t>замена одной точки на другую</a:t>
          </a:r>
        </a:p>
      </dsp:txBody>
      <dsp:txXfrm>
        <a:off x="0" y="2287999"/>
        <a:ext cx="6982373" cy="2428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2D234-9A14-3540-B51B-8D9E8D8A6D7B}" type="datetimeFigureOut">
              <a:rPr lang="ru-RU" smtClean="0"/>
              <a:t>25.06.2025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CB9E0-1913-0C43-8352-48FAA3CE730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4967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B9E0-1913-0C43-8352-48FAA3CE730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363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B9E0-1913-0C43-8352-48FAA3CE7308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19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B9E0-1913-0C43-8352-48FAA3CE7308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902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B9E0-1913-0C43-8352-48FAA3CE7308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004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CB9E0-1913-0C43-8352-48FAA3CE7308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3106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6E7B0-5031-2C87-E265-D8798D4FCB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C541D5-90DA-E898-5D35-F6FC2065D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39B3DD-E473-00BE-74A8-9699B95C4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AF3EB-9465-AD46-8982-E793C8BE7DAA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7B1770-9E74-2C14-9342-3DA1C4D8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D3A943-24EB-82B3-667D-78531EFBF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04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D108F-F47A-0F27-7F39-1886A71D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DA517D-C5BF-D01B-252C-F069C7FEC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69DF21-F5BF-49A6-6C67-B6B23D9C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B0BCB-98AA-974A-96A9-A26D4B6C7889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C466DC-03F4-FCB8-9B55-3FB4D3CA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2C6939-D6D7-B95D-EE89-21EB4B19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70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E2F4E5-4990-D46A-0433-95D52FF92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9236E9-ECF7-3493-841C-6018B5BBB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97790-7CBB-890B-1CC0-9501F399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B924-C940-7545-8224-11A73995511E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5E2968-7D19-4284-9221-F85C72B8E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409960-7C5B-F650-F990-8522FB6D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029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8C1AE-E294-16D7-4242-CC1291A4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B06015-06B0-002C-59A3-77E2840F1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87DDBF-663E-29A4-B99B-CB9DBF0B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2F044-847C-2E45-8272-8E365270493F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3C6743-F11F-98AA-2390-92DAEF2C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202F87-0DA1-6094-DD94-C76BB813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8120" y="6492875"/>
            <a:ext cx="563880" cy="365125"/>
          </a:xfrm>
        </p:spPr>
        <p:txBody>
          <a:bodyPr/>
          <a:lstStyle>
            <a:lvl1pPr algn="r">
              <a:defRPr sz="2500">
                <a:solidFill>
                  <a:schemeClr val="accent1"/>
                </a:solidFill>
              </a:defRPr>
            </a:lvl1pPr>
          </a:lstStyle>
          <a:p>
            <a:fld id="{AC7BE98D-5297-934F-BFB0-E4042E8A031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30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B8E20-CB2A-946A-20F4-DD4AB329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0ABC91-F3F8-9C5C-749E-A8078DDD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796C4-00CF-6774-1D06-2F0F4951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1EAE1-DFAB-F449-B837-BC5C4A448651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057BE7-B675-A259-0D35-16F1C7A01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337E7D-2440-B32C-EA18-1F46FA60A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EB87A-2169-5CE2-93E2-44EAF2AC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B284CE-25DC-E5F8-CE97-184574932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FCB320-6874-7635-B9E0-1384A0250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F98FF3-622B-7AD3-9A53-31575C2A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51C-E627-9C47-9906-7B25D5C197FC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8416E5-0961-2DA7-2F9D-C4FC815B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01ACA5-C1AD-E350-11AA-A29BB3A1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165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2BA83-AFE2-413F-6C04-BA8ED274C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E43486-10F5-545C-6A57-3E9C4A4BE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3AD0958-0432-A25F-1DCC-84836AAC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AB2906-52BC-00A9-C1A8-63153BFCA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7422477-9519-BED0-8C00-6741A2590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8CB122B-4039-9851-7E08-94956BA7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F1461-34B9-964C-81A8-EB6776DC0691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270794A-84C0-C18F-C937-64E337BD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DDA51FB-3BEF-9E24-EEF4-B430332B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519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0CC0E3-46D8-A200-97EE-8F86B3BD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1124A97-8B2B-E6DB-8F92-CE122A8F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98BA-A99A-654E-A830-05757497E9F3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0A06F5-5158-531F-3CC6-A9A3208CE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8A0B7A-DC50-E3FD-5BBC-18B51B69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007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B64E7F1-E61A-72F8-9ED4-01859CE5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D6357-DCE0-CD4A-8141-E8C4FE5699AD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4D8B5B-4AA6-0075-1A91-E1E2393ED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7B1084-E963-5DE2-4388-1E7A4B74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332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60EFC-DF84-231A-6C9C-D73E6FC3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53658A-2146-9CF6-B095-B48D3B222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6EACBA-A49D-69DA-CE5B-BBD2B27DA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2367D3-2593-935A-2A6C-A6B27AC1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BF3C9-BA3B-F74B-81FB-85CAF2DA1142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B37325-E7D5-3F82-DF07-EAEEDE58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315AB0-569B-EB3F-1A89-3AC0F1EB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228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E0366C-5371-5060-38C4-05CB4444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9B1477C-38AF-F983-42ED-6EA729724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31C35F-190A-AA7C-D578-D50FE28D5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98F977-22AD-70B6-EDD1-A8EB92705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D318F-55F9-A340-A065-B439D9160364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31149A-954A-484A-E2F2-9F90604DC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FA23AC-7F0F-15AC-172A-37A46171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60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A82AB-6D3E-EB5C-3EEF-A274AC54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161703-756C-E2AD-464A-E6710D9AD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857FE-3CEE-415B-9689-BB3DA439C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AD2FFF-B1A4-7847-B088-8CB4EED38CE8}" type="datetime1">
              <a:rPr lang="ru-RU" smtClean="0"/>
              <a:t>25.06.2025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DFEEAA-6A60-564C-04B1-F88AA0563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A92619-A0BF-D9C8-CFA2-D7EC4591A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7BE98D-5297-934F-BFB0-E4042E8A031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434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C456F3-2C80-A820-FF0D-EFF97C76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53" y="2232186"/>
            <a:ext cx="10687493" cy="1741987"/>
          </a:xfrm>
        </p:spPr>
        <p:txBody>
          <a:bodyPr>
            <a:noAutofit/>
          </a:bodyPr>
          <a:lstStyle/>
          <a:p>
            <a:pPr algn="ctr"/>
            <a:r>
              <a:rPr lang="ru-RU" sz="2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магистра</a:t>
            </a:r>
            <a:br>
              <a:rPr lang="en-US" sz="2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</a:t>
            </a:r>
            <a:r>
              <a:rPr lang="en-US" sz="21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ru-RU" dirty="0">
                <a:solidFill>
                  <a:schemeClr val="accent1"/>
                </a:solidFill>
              </a:rPr>
            </a:br>
            <a:r>
              <a:rPr lang="ru-RU" sz="4100" dirty="0">
                <a:solidFill>
                  <a:schemeClr val="accent1"/>
                </a:solidFill>
              </a:rPr>
              <a:t>Рекомендательная система с эвристикой, оптимизирующей маршрут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B1E61-2CF5-1FC7-A0D1-B1C7DC026A4B}"/>
              </a:ext>
            </a:extLst>
          </p:cNvPr>
          <p:cNvSpPr txBox="1"/>
          <p:nvPr/>
        </p:nvSpPr>
        <p:spPr>
          <a:xfrm>
            <a:off x="5916117" y="5969655"/>
            <a:ext cx="5761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sz="2000" b="1"/>
            </a:pPr>
            <a:r>
              <a:rPr lang="ru-RU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М8О-214М-23: </a:t>
            </a:r>
            <a:r>
              <a:rPr lang="ru-RU" sz="14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Михаил Андреевич Шекунов</a:t>
            </a:r>
          </a:p>
          <a:p>
            <a:pPr algn="just">
              <a:defRPr sz="2000" b="1"/>
            </a:pPr>
            <a:r>
              <a:rPr lang="ru-RU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</a:t>
            </a:r>
            <a:r>
              <a:rPr lang="ru-RU" sz="14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к.э.н., доцент кафедры 805, МАИ </a:t>
            </a:r>
            <a:r>
              <a:rPr lang="en-US" sz="14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1400" b="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.Ю. Лунева</a:t>
            </a:r>
            <a:endParaRPr lang="ru-RU"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0BDEDF-BD1A-0A44-B082-BD989135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1</a:t>
            </a:fld>
            <a:endParaRPr lang="ru-RU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83A49BB-7DF1-871F-CC94-392E7ECDA0A7}"/>
              </a:ext>
            </a:extLst>
          </p:cNvPr>
          <p:cNvSpPr/>
          <p:nvPr/>
        </p:nvSpPr>
        <p:spPr>
          <a:xfrm>
            <a:off x="312523" y="2155051"/>
            <a:ext cx="11473951" cy="1896256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92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452F65D-2485-BFF2-E878-9D219E961038}"/>
              </a:ext>
            </a:extLst>
          </p:cNvPr>
          <p:cNvSpPr/>
          <p:nvPr/>
        </p:nvSpPr>
        <p:spPr>
          <a:xfrm>
            <a:off x="396694" y="3897443"/>
            <a:ext cx="6982373" cy="242726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C3C03-8C6F-7F42-7065-BAA6A5F1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792" y="533291"/>
            <a:ext cx="7446415" cy="613338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chemeClr val="accent1"/>
                </a:solidFill>
              </a:rPr>
              <a:t>Алгоритм оптимизации маршрута</a:t>
            </a:r>
          </a:p>
        </p:txBody>
      </p:sp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4086DDB9-11E7-279E-D454-D31B2F1F29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232257"/>
              </p:ext>
            </p:extLst>
          </p:nvPr>
        </p:nvGraphicFramePr>
        <p:xfrm>
          <a:off x="396694" y="1581039"/>
          <a:ext cx="6982373" cy="4743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DB103E-D09C-3B14-1575-BC2F34283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10</a:t>
            </a:fld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57B8681-7765-95FB-E521-B852AE7BC183}"/>
              </a:ext>
            </a:extLst>
          </p:cNvPr>
          <p:cNvSpPr/>
          <p:nvPr/>
        </p:nvSpPr>
        <p:spPr>
          <a:xfrm>
            <a:off x="7608340" y="1917010"/>
            <a:ext cx="4186966" cy="4071727"/>
          </a:xfrm>
          <a:prstGeom prst="roundRect">
            <a:avLst>
              <a:gd name="adj" fmla="val 875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C0CC4F-ACB9-FB93-624E-09B069F1A3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52" t="5459" r="8442" b="13625"/>
          <a:stretch>
            <a:fillRect/>
          </a:stretch>
        </p:blipFill>
        <p:spPr>
          <a:xfrm>
            <a:off x="7863712" y="2165354"/>
            <a:ext cx="3676222" cy="3575040"/>
          </a:xfrm>
          <a:prstGeom prst="rect">
            <a:avLst/>
          </a:prstGeom>
        </p:spPr>
      </p:pic>
      <p:sp>
        <p:nvSpPr>
          <p:cNvPr id="23" name="Хорда 22">
            <a:extLst>
              <a:ext uri="{FF2B5EF4-FFF2-40B4-BE49-F238E27FC236}">
                <a16:creationId xmlns:a16="http://schemas.microsoft.com/office/drawing/2014/main" id="{A6DA53AA-EEEC-B9C1-DB9F-F7F64A24F8FF}"/>
              </a:ext>
            </a:extLst>
          </p:cNvPr>
          <p:cNvSpPr/>
          <p:nvPr/>
        </p:nvSpPr>
        <p:spPr>
          <a:xfrm rot="5061496">
            <a:off x="9850756" y="3860800"/>
            <a:ext cx="45719" cy="52518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472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BCAC2-6E4D-FB5F-600E-2426EFA0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492" y="533291"/>
            <a:ext cx="7059011" cy="591315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accent1"/>
                </a:solidFill>
              </a:rPr>
              <a:t>Сравнение с другими алгоритмами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3B5EE08-A717-E7C6-FB26-13745A78E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783795"/>
              </p:ext>
            </p:extLst>
          </p:nvPr>
        </p:nvGraphicFramePr>
        <p:xfrm>
          <a:off x="2044938" y="1370026"/>
          <a:ext cx="8102124" cy="46919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6693">
                  <a:extLst>
                    <a:ext uri="{9D8B030D-6E8A-4147-A177-3AD203B41FA5}">
                      <a16:colId xmlns:a16="http://schemas.microsoft.com/office/drawing/2014/main" val="308594774"/>
                    </a:ext>
                  </a:extLst>
                </a:gridCol>
                <a:gridCol w="1990533">
                  <a:extLst>
                    <a:ext uri="{9D8B030D-6E8A-4147-A177-3AD203B41FA5}">
                      <a16:colId xmlns:a16="http://schemas.microsoft.com/office/drawing/2014/main" val="1339381824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900250142"/>
                    </a:ext>
                  </a:extLst>
                </a:gridCol>
                <a:gridCol w="801825">
                  <a:extLst>
                    <a:ext uri="{9D8B030D-6E8A-4147-A177-3AD203B41FA5}">
                      <a16:colId xmlns:a16="http://schemas.microsoft.com/office/drawing/2014/main" val="2184414470"/>
                    </a:ext>
                  </a:extLst>
                </a:gridCol>
                <a:gridCol w="1072903">
                  <a:extLst>
                    <a:ext uri="{9D8B030D-6E8A-4147-A177-3AD203B41FA5}">
                      <a16:colId xmlns:a16="http://schemas.microsoft.com/office/drawing/2014/main" val="1730332326"/>
                    </a:ext>
                  </a:extLst>
                </a:gridCol>
                <a:gridCol w="1002877">
                  <a:extLst>
                    <a:ext uri="{9D8B030D-6E8A-4147-A177-3AD203B41FA5}">
                      <a16:colId xmlns:a16="http://schemas.microsoft.com/office/drawing/2014/main" val="2277527703"/>
                    </a:ext>
                  </a:extLst>
                </a:gridCol>
                <a:gridCol w="710022">
                  <a:extLst>
                    <a:ext uri="{9D8B030D-6E8A-4147-A177-3AD203B41FA5}">
                      <a16:colId xmlns:a16="http://schemas.microsoft.com/office/drawing/2014/main" val="3018334460"/>
                    </a:ext>
                  </a:extLst>
                </a:gridCol>
                <a:gridCol w="1185308">
                  <a:extLst>
                    <a:ext uri="{9D8B030D-6E8A-4147-A177-3AD203B41FA5}">
                      <a16:colId xmlns:a16="http://schemas.microsoft.com/office/drawing/2014/main" val="635743572"/>
                    </a:ext>
                  </a:extLst>
                </a:gridCol>
              </a:tblGrid>
              <a:tr h="6332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№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Алгоритм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N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TL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T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OV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MR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OV/MR (%)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752064"/>
                  </a:ext>
                </a:extLst>
              </a:tr>
              <a:tr h="450964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OR-Tools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20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1.00263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304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1252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24.281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5168"/>
                  </a:ext>
                </a:extLst>
              </a:tr>
              <a:tr h="4509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HSATS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0.05637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278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22.204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507774"/>
                  </a:ext>
                </a:extLst>
              </a:tr>
              <a:tr h="4509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Жадный алгоритм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0.01845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234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18.690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669604"/>
                  </a:ext>
                </a:extLst>
              </a:tr>
              <a:tr h="450964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2 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OR-Tools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50 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1.00271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696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1263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55.106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082500"/>
                  </a:ext>
                </a:extLst>
              </a:tr>
              <a:tr h="4509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HSATS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0.19117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654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51.781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13707"/>
                  </a:ext>
                </a:extLst>
              </a:tr>
              <a:tr h="4509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Жадный алгоритм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0.05236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6</a:t>
                      </a:r>
                      <a:r>
                        <a:rPr lang="en-US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15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48</a:t>
                      </a: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.</a:t>
                      </a:r>
                      <a:r>
                        <a:rPr lang="en-US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693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589573"/>
                  </a:ext>
                </a:extLst>
              </a:tr>
              <a:tr h="450964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OR-Tools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100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1.00269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1006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1208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83.278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406161"/>
                  </a:ext>
                </a:extLst>
              </a:tr>
              <a:tr h="4509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HSATS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0.18015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975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80.7</a:t>
                      </a:r>
                      <a:r>
                        <a:rPr lang="en-US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12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85290"/>
                  </a:ext>
                </a:extLst>
              </a:tr>
              <a:tr h="45096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Жадный алгоритм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0.061012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9</a:t>
                      </a: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05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7</a:t>
                      </a: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4</a:t>
                      </a:r>
                      <a:r>
                        <a:rPr lang="en-US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.</a:t>
                      </a:r>
                      <a:r>
                        <a:rPr lang="ru-RU" sz="1700" kern="10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</a:rPr>
                        <a:t>917</a:t>
                      </a:r>
                      <a:endParaRPr lang="ru-RU" sz="1700" kern="10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40213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C12C172D-A233-331D-6638-1618FE369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374" y="6061988"/>
            <a:ext cx="598125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kumimoji="0" lang="en-US" altLang="ru-RU" sz="11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 – общее количество узлов, TL – ограничение по времени, T – время работы алгоритма, OV – значение целевой функции, MR – сумма наград за посещение всех вершин.</a:t>
            </a:r>
            <a:endParaRPr kumimoji="0" lang="en-US" altLang="ru-RU" sz="110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5801B0-9892-5833-8E7E-3A69C90B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11</a:t>
            </a:fld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67F66800-B0C2-62AB-1B41-DF6AA55273EE}"/>
              </a:ext>
            </a:extLst>
          </p:cNvPr>
          <p:cNvSpPr/>
          <p:nvPr/>
        </p:nvSpPr>
        <p:spPr>
          <a:xfrm>
            <a:off x="2044938" y="1370025"/>
            <a:ext cx="8102124" cy="4691969"/>
          </a:xfrm>
          <a:prstGeom prst="roundRect">
            <a:avLst>
              <a:gd name="adj" fmla="val 371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с двумя скругленными соседними углами 7">
            <a:extLst>
              <a:ext uri="{FF2B5EF4-FFF2-40B4-BE49-F238E27FC236}">
                <a16:creationId xmlns:a16="http://schemas.microsoft.com/office/drawing/2014/main" id="{3D4EEFED-1181-EDC7-5752-25BB79EB4C55}"/>
              </a:ext>
            </a:extLst>
          </p:cNvPr>
          <p:cNvSpPr/>
          <p:nvPr/>
        </p:nvSpPr>
        <p:spPr>
          <a:xfrm flipV="1">
            <a:off x="3105374" y="6061989"/>
            <a:ext cx="5981251" cy="430886"/>
          </a:xfrm>
          <a:prstGeom prst="round2SameRect">
            <a:avLst>
              <a:gd name="adj1" fmla="val 30560"/>
              <a:gd name="adj2" fmla="val 0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1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97318E-A961-0FDB-351F-62A4018C9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359" y="543897"/>
            <a:ext cx="8677282" cy="61233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Визуализация построенного маршрута</a:t>
            </a:r>
          </a:p>
        </p:txBody>
      </p:sp>
      <p:pic>
        <p:nvPicPr>
          <p:cNvPr id="4" name="Рисунок 3" descr="Изображение выглядит как текст, Шрифт, число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8EF67B-47E8-4846-C6C8-DBF9A748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357" y="3158876"/>
            <a:ext cx="1205134" cy="1205134"/>
          </a:xfrm>
          <a:prstGeom prst="rect">
            <a:avLst/>
          </a:prstGeom>
        </p:spPr>
      </p:pic>
      <p:sp>
        <p:nvSpPr>
          <p:cNvPr id="6" name="Несколько документов 5">
            <a:extLst>
              <a:ext uri="{FF2B5EF4-FFF2-40B4-BE49-F238E27FC236}">
                <a16:creationId xmlns:a16="http://schemas.microsoft.com/office/drawing/2014/main" id="{BEE83C9C-A57C-5E5B-B6AA-B1DDA603DFE3}"/>
              </a:ext>
            </a:extLst>
          </p:cNvPr>
          <p:cNvSpPr/>
          <p:nvPr/>
        </p:nvSpPr>
        <p:spPr>
          <a:xfrm>
            <a:off x="313925" y="3353149"/>
            <a:ext cx="2441468" cy="810434"/>
          </a:xfrm>
          <a:prstGeom prst="flowChartMultidocument">
            <a:avLst/>
          </a:prstGeom>
          <a:pattFill prst="pct70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ru-RU" sz="1700" dirty="0"/>
              <a:t>Упорядоченный список объектов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187A75B-3C62-275D-6B5C-507B83E7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12</a:t>
            </a:fld>
            <a:endParaRPr lang="ru-RU" dirty="0"/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58FC4AAD-92EB-FE65-D7F4-B71DDFA1EF37}"/>
              </a:ext>
            </a:extLst>
          </p:cNvPr>
          <p:cNvSpPr/>
          <p:nvPr/>
        </p:nvSpPr>
        <p:spPr>
          <a:xfrm>
            <a:off x="5233994" y="2166729"/>
            <a:ext cx="6664192" cy="3805506"/>
          </a:xfrm>
          <a:prstGeom prst="roundRect">
            <a:avLst>
              <a:gd name="adj" fmla="val 5614"/>
            </a:avLst>
          </a:prstGeom>
          <a:blipFill>
            <a:blip r:embed="rId3"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Стрелка вправо 97">
            <a:extLst>
              <a:ext uri="{FF2B5EF4-FFF2-40B4-BE49-F238E27FC236}">
                <a16:creationId xmlns:a16="http://schemas.microsoft.com/office/drawing/2014/main" id="{82A1BD4B-F4C7-3391-6540-5822FAB4BF43}"/>
              </a:ext>
            </a:extLst>
          </p:cNvPr>
          <p:cNvSpPr/>
          <p:nvPr/>
        </p:nvSpPr>
        <p:spPr>
          <a:xfrm>
            <a:off x="4644491" y="3668373"/>
            <a:ext cx="589503" cy="201458"/>
          </a:xfrm>
          <a:prstGeom prst="right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Стрелка вправо 100">
            <a:extLst>
              <a:ext uri="{FF2B5EF4-FFF2-40B4-BE49-F238E27FC236}">
                <a16:creationId xmlns:a16="http://schemas.microsoft.com/office/drawing/2014/main" id="{24F922CF-9B40-4719-730C-A85DC57D8F95}"/>
              </a:ext>
            </a:extLst>
          </p:cNvPr>
          <p:cNvSpPr/>
          <p:nvPr/>
        </p:nvSpPr>
        <p:spPr>
          <a:xfrm>
            <a:off x="2849854" y="3675689"/>
            <a:ext cx="589502" cy="186825"/>
          </a:xfrm>
          <a:prstGeom prst="right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4FE4E290-1B4D-7C1C-CA78-0A8A1DF31916}"/>
              </a:ext>
            </a:extLst>
          </p:cNvPr>
          <p:cNvSpPr/>
          <p:nvPr/>
        </p:nvSpPr>
        <p:spPr>
          <a:xfrm>
            <a:off x="3439357" y="3069599"/>
            <a:ext cx="1205134" cy="137753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36AA57BD-E1AC-7F6E-AF25-F9BBAC36F3CF}"/>
              </a:ext>
            </a:extLst>
          </p:cNvPr>
          <p:cNvSpPr/>
          <p:nvPr/>
        </p:nvSpPr>
        <p:spPr>
          <a:xfrm>
            <a:off x="232529" y="3230115"/>
            <a:ext cx="2604261" cy="105650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05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12FEC93-DEE3-7990-4AC9-27383E73D57D}"/>
              </a:ext>
            </a:extLst>
          </p:cNvPr>
          <p:cNvSpPr txBox="1">
            <a:spLocks/>
          </p:cNvSpPr>
          <p:nvPr/>
        </p:nvSpPr>
        <p:spPr>
          <a:xfrm>
            <a:off x="3526942" y="528907"/>
            <a:ext cx="5138116" cy="61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accent1"/>
                </a:solidFill>
              </a:rPr>
              <a:t>Перспективы развития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B63FD62-93BE-3846-AA2F-98A5DB35FC30}"/>
              </a:ext>
            </a:extLst>
          </p:cNvPr>
          <p:cNvSpPr/>
          <p:nvPr/>
        </p:nvSpPr>
        <p:spPr>
          <a:xfrm>
            <a:off x="135329" y="1141244"/>
            <a:ext cx="5817848" cy="7171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/>
              <a:t>Направления интеграции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994DD3E-DB10-6B1C-72B5-0AF98E85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0DB39847-935F-A07E-44E1-3992F0A43754}"/>
              </a:ext>
            </a:extLst>
          </p:cNvPr>
          <p:cNvSpPr/>
          <p:nvPr/>
        </p:nvSpPr>
        <p:spPr>
          <a:xfrm>
            <a:off x="6147383" y="1156484"/>
            <a:ext cx="5817848" cy="7171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500" dirty="0"/>
              <a:t>Перспективы развития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84C04521-C48A-41AC-468D-C88828102147}"/>
              </a:ext>
            </a:extLst>
          </p:cNvPr>
          <p:cNvGrpSpPr/>
          <p:nvPr/>
        </p:nvGrpSpPr>
        <p:grpSpPr>
          <a:xfrm>
            <a:off x="6147383" y="1873619"/>
            <a:ext cx="5817848" cy="4786691"/>
            <a:chOff x="6004560" y="1873620"/>
            <a:chExt cx="5817848" cy="4786691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AF1539A1-6523-F138-9D95-7B669D32CCA6}"/>
                </a:ext>
              </a:extLst>
            </p:cNvPr>
            <p:cNvSpPr/>
            <p:nvPr/>
          </p:nvSpPr>
          <p:spPr>
            <a:xfrm>
              <a:off x="6004560" y="1873620"/>
              <a:ext cx="5817848" cy="4786691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EAA9B61-9C18-73B9-634D-06459EFCFD3A}"/>
                </a:ext>
              </a:extLst>
            </p:cNvPr>
            <p:cNvSpPr/>
            <p:nvPr/>
          </p:nvSpPr>
          <p:spPr>
            <a:xfrm>
              <a:off x="6004560" y="2322718"/>
              <a:ext cx="5817847" cy="1579724"/>
            </a:xfrm>
            <a:custGeom>
              <a:avLst/>
              <a:gdLst>
                <a:gd name="connsiteX0" fmla="*/ 0 w 5817847"/>
                <a:gd name="connsiteY0" fmla="*/ 263293 h 1579724"/>
                <a:gd name="connsiteX1" fmla="*/ 263293 w 5817847"/>
                <a:gd name="connsiteY1" fmla="*/ 0 h 1579724"/>
                <a:gd name="connsiteX2" fmla="*/ 5554554 w 5817847"/>
                <a:gd name="connsiteY2" fmla="*/ 0 h 1579724"/>
                <a:gd name="connsiteX3" fmla="*/ 5817847 w 5817847"/>
                <a:gd name="connsiteY3" fmla="*/ 263293 h 1579724"/>
                <a:gd name="connsiteX4" fmla="*/ 5817847 w 5817847"/>
                <a:gd name="connsiteY4" fmla="*/ 1316431 h 1579724"/>
                <a:gd name="connsiteX5" fmla="*/ 5554554 w 5817847"/>
                <a:gd name="connsiteY5" fmla="*/ 1579724 h 1579724"/>
                <a:gd name="connsiteX6" fmla="*/ 263293 w 5817847"/>
                <a:gd name="connsiteY6" fmla="*/ 1579724 h 1579724"/>
                <a:gd name="connsiteX7" fmla="*/ 0 w 5817847"/>
                <a:gd name="connsiteY7" fmla="*/ 1316431 h 1579724"/>
                <a:gd name="connsiteX8" fmla="*/ 0 w 5817847"/>
                <a:gd name="connsiteY8" fmla="*/ 263293 h 157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7847" h="1579724">
                  <a:moveTo>
                    <a:pt x="0" y="263293"/>
                  </a:moveTo>
                  <a:cubicBezTo>
                    <a:pt x="0" y="117880"/>
                    <a:pt x="117880" y="0"/>
                    <a:pt x="263293" y="0"/>
                  </a:cubicBezTo>
                  <a:lnTo>
                    <a:pt x="5554554" y="0"/>
                  </a:lnTo>
                  <a:cubicBezTo>
                    <a:pt x="5699967" y="0"/>
                    <a:pt x="5817847" y="117880"/>
                    <a:pt x="5817847" y="263293"/>
                  </a:cubicBezTo>
                  <a:lnTo>
                    <a:pt x="5817847" y="1316431"/>
                  </a:lnTo>
                  <a:cubicBezTo>
                    <a:pt x="5817847" y="1461844"/>
                    <a:pt x="5699967" y="1579724"/>
                    <a:pt x="5554554" y="1579724"/>
                  </a:cubicBezTo>
                  <a:lnTo>
                    <a:pt x="263293" y="1579724"/>
                  </a:lnTo>
                  <a:cubicBezTo>
                    <a:pt x="117880" y="1579724"/>
                    <a:pt x="0" y="1461844"/>
                    <a:pt x="0" y="1316431"/>
                  </a:cubicBezTo>
                  <a:lnTo>
                    <a:pt x="0" y="263293"/>
                  </a:lnTo>
                  <a:close/>
                </a:path>
              </a:pathLst>
            </a:cu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8646" tIns="313200" rIns="77116" bIns="77116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учёт </a:t>
              </a:r>
              <a:r>
                <a:rPr lang="ru-RU" sz="1700" b="1" i="0" u="none" strike="noStrike" kern="1200" dirty="0">
                  <a:solidFill>
                    <a:schemeClr val="accent1"/>
                  </a:solidFill>
                  <a:effectLst/>
                </a:rPr>
                <a:t>контекста</a:t>
              </a: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: местоположение, погода, настроение</a:t>
              </a:r>
              <a:r>
                <a:rPr lang="en-US" sz="1700" b="0" i="0" u="none" strike="noStrike" kern="1200" dirty="0">
                  <a:solidFill>
                    <a:schemeClr val="accent1"/>
                  </a:solidFill>
                  <a:effectLst/>
                </a:rPr>
                <a:t>;</a:t>
              </a:r>
              <a:endParaRPr lang="ru-RU" sz="1700" b="0" i="0" u="none" strike="noStrike" kern="1200" dirty="0">
                <a:solidFill>
                  <a:schemeClr val="accent1"/>
                </a:solidFill>
                <a:effectLst/>
              </a:endParaRP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добавление </a:t>
              </a:r>
              <a:r>
                <a:rPr lang="ru-RU" sz="1700" b="1" i="0" u="none" strike="noStrike" kern="1200" dirty="0">
                  <a:solidFill>
                    <a:schemeClr val="accent1"/>
                  </a:solidFill>
                  <a:effectLst/>
                </a:rPr>
                <a:t>машинного обучения</a:t>
              </a: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 на пользовательских данных для точной подстройки предпочтений</a:t>
              </a: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559A0EBA-BF72-1080-62B8-3A7465AB36FA}"/>
                </a:ext>
              </a:extLst>
            </p:cNvPr>
            <p:cNvSpPr/>
            <p:nvPr/>
          </p:nvSpPr>
          <p:spPr>
            <a:xfrm>
              <a:off x="6295452" y="2071798"/>
              <a:ext cx="5314162" cy="501840"/>
            </a:xfrm>
            <a:custGeom>
              <a:avLst/>
              <a:gdLst>
                <a:gd name="connsiteX0" fmla="*/ 0 w 4072493"/>
                <a:gd name="connsiteY0" fmla="*/ 83642 h 501840"/>
                <a:gd name="connsiteX1" fmla="*/ 83642 w 4072493"/>
                <a:gd name="connsiteY1" fmla="*/ 0 h 501840"/>
                <a:gd name="connsiteX2" fmla="*/ 3988851 w 4072493"/>
                <a:gd name="connsiteY2" fmla="*/ 0 h 501840"/>
                <a:gd name="connsiteX3" fmla="*/ 4072493 w 4072493"/>
                <a:gd name="connsiteY3" fmla="*/ 83642 h 501840"/>
                <a:gd name="connsiteX4" fmla="*/ 4072493 w 4072493"/>
                <a:gd name="connsiteY4" fmla="*/ 418198 h 501840"/>
                <a:gd name="connsiteX5" fmla="*/ 3988851 w 4072493"/>
                <a:gd name="connsiteY5" fmla="*/ 501840 h 501840"/>
                <a:gd name="connsiteX6" fmla="*/ 83642 w 4072493"/>
                <a:gd name="connsiteY6" fmla="*/ 501840 h 501840"/>
                <a:gd name="connsiteX7" fmla="*/ 0 w 4072493"/>
                <a:gd name="connsiteY7" fmla="*/ 418198 h 501840"/>
                <a:gd name="connsiteX8" fmla="*/ 0 w 4072493"/>
                <a:gd name="connsiteY8" fmla="*/ 83642 h 5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2493" h="501840">
                  <a:moveTo>
                    <a:pt x="0" y="83642"/>
                  </a:moveTo>
                  <a:cubicBezTo>
                    <a:pt x="0" y="37448"/>
                    <a:pt x="37448" y="0"/>
                    <a:pt x="83642" y="0"/>
                  </a:cubicBezTo>
                  <a:lnTo>
                    <a:pt x="3988851" y="0"/>
                  </a:lnTo>
                  <a:cubicBezTo>
                    <a:pt x="4035045" y="0"/>
                    <a:pt x="4072493" y="37448"/>
                    <a:pt x="4072493" y="83642"/>
                  </a:cubicBezTo>
                  <a:lnTo>
                    <a:pt x="4072493" y="418198"/>
                  </a:lnTo>
                  <a:cubicBezTo>
                    <a:pt x="4072493" y="464392"/>
                    <a:pt x="4035045" y="501840"/>
                    <a:pt x="3988851" y="501840"/>
                  </a:cubicBezTo>
                  <a:lnTo>
                    <a:pt x="83642" y="501840"/>
                  </a:lnTo>
                  <a:cubicBezTo>
                    <a:pt x="37448" y="501840"/>
                    <a:pt x="0" y="464392"/>
                    <a:pt x="0" y="418198"/>
                  </a:cubicBezTo>
                  <a:lnTo>
                    <a:pt x="0" y="836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429" tIns="24498" rIns="178429" bIns="2449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i="0" u="none" strike="noStrike" kern="1200" dirty="0">
                  <a:solidFill>
                    <a:schemeClr val="bg1"/>
                  </a:solidFill>
                  <a:effectLst/>
                </a:rPr>
                <a:t>🧠 Улучшение персонализации</a:t>
              </a: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49295ED-D674-0A5F-48DF-A3F625D2B653}"/>
                </a:ext>
              </a:extLst>
            </p:cNvPr>
            <p:cNvSpPr/>
            <p:nvPr/>
          </p:nvSpPr>
          <p:spPr>
            <a:xfrm>
              <a:off x="6004560" y="4245162"/>
              <a:ext cx="5817847" cy="937124"/>
            </a:xfrm>
            <a:custGeom>
              <a:avLst/>
              <a:gdLst>
                <a:gd name="connsiteX0" fmla="*/ 0 w 5817847"/>
                <a:gd name="connsiteY0" fmla="*/ 156190 h 937124"/>
                <a:gd name="connsiteX1" fmla="*/ 156190 w 5817847"/>
                <a:gd name="connsiteY1" fmla="*/ 0 h 937124"/>
                <a:gd name="connsiteX2" fmla="*/ 5661657 w 5817847"/>
                <a:gd name="connsiteY2" fmla="*/ 0 h 937124"/>
                <a:gd name="connsiteX3" fmla="*/ 5817847 w 5817847"/>
                <a:gd name="connsiteY3" fmla="*/ 156190 h 937124"/>
                <a:gd name="connsiteX4" fmla="*/ 5817847 w 5817847"/>
                <a:gd name="connsiteY4" fmla="*/ 780934 h 937124"/>
                <a:gd name="connsiteX5" fmla="*/ 5661657 w 5817847"/>
                <a:gd name="connsiteY5" fmla="*/ 937124 h 937124"/>
                <a:gd name="connsiteX6" fmla="*/ 156190 w 5817847"/>
                <a:gd name="connsiteY6" fmla="*/ 937124 h 937124"/>
                <a:gd name="connsiteX7" fmla="*/ 0 w 5817847"/>
                <a:gd name="connsiteY7" fmla="*/ 780934 h 937124"/>
                <a:gd name="connsiteX8" fmla="*/ 0 w 5817847"/>
                <a:gd name="connsiteY8" fmla="*/ 156190 h 93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7847" h="937124">
                  <a:moveTo>
                    <a:pt x="0" y="156190"/>
                  </a:moveTo>
                  <a:cubicBezTo>
                    <a:pt x="0" y="69929"/>
                    <a:pt x="69929" y="0"/>
                    <a:pt x="156190" y="0"/>
                  </a:cubicBezTo>
                  <a:lnTo>
                    <a:pt x="5661657" y="0"/>
                  </a:lnTo>
                  <a:cubicBezTo>
                    <a:pt x="5747918" y="0"/>
                    <a:pt x="5817847" y="69929"/>
                    <a:pt x="5817847" y="156190"/>
                  </a:cubicBezTo>
                  <a:lnTo>
                    <a:pt x="5817847" y="780934"/>
                  </a:lnTo>
                  <a:cubicBezTo>
                    <a:pt x="5817847" y="867195"/>
                    <a:pt x="5747918" y="937124"/>
                    <a:pt x="5661657" y="937124"/>
                  </a:cubicBezTo>
                  <a:lnTo>
                    <a:pt x="156190" y="937124"/>
                  </a:lnTo>
                  <a:cubicBezTo>
                    <a:pt x="69929" y="937124"/>
                    <a:pt x="0" y="867195"/>
                    <a:pt x="0" y="780934"/>
                  </a:cubicBezTo>
                  <a:lnTo>
                    <a:pt x="0" y="156190"/>
                  </a:lnTo>
                  <a:close/>
                </a:path>
              </a:pathLst>
            </a:cu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7277" tIns="313200" rIns="497277" bIns="45747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поддержка </a:t>
              </a:r>
              <a:r>
                <a:rPr lang="ru-RU" sz="1700" b="1" i="0" u="none" strike="noStrike" kern="1200" dirty="0">
                  <a:solidFill>
                    <a:schemeClr val="accent1"/>
                  </a:solidFill>
                  <a:effectLst/>
                </a:rPr>
                <a:t>групповых маршрутов</a:t>
              </a: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 с согласованием интересов</a:t>
              </a: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F38D682D-C8A1-AB7A-5B88-BAB5A6465415}"/>
                </a:ext>
              </a:extLst>
            </p:cNvPr>
            <p:cNvSpPr/>
            <p:nvPr/>
          </p:nvSpPr>
          <p:spPr>
            <a:xfrm>
              <a:off x="6295452" y="3994242"/>
              <a:ext cx="5314162" cy="501840"/>
            </a:xfrm>
            <a:custGeom>
              <a:avLst/>
              <a:gdLst>
                <a:gd name="connsiteX0" fmla="*/ 0 w 4072493"/>
                <a:gd name="connsiteY0" fmla="*/ 83642 h 501840"/>
                <a:gd name="connsiteX1" fmla="*/ 83642 w 4072493"/>
                <a:gd name="connsiteY1" fmla="*/ 0 h 501840"/>
                <a:gd name="connsiteX2" fmla="*/ 3988851 w 4072493"/>
                <a:gd name="connsiteY2" fmla="*/ 0 h 501840"/>
                <a:gd name="connsiteX3" fmla="*/ 4072493 w 4072493"/>
                <a:gd name="connsiteY3" fmla="*/ 83642 h 501840"/>
                <a:gd name="connsiteX4" fmla="*/ 4072493 w 4072493"/>
                <a:gd name="connsiteY4" fmla="*/ 418198 h 501840"/>
                <a:gd name="connsiteX5" fmla="*/ 3988851 w 4072493"/>
                <a:gd name="connsiteY5" fmla="*/ 501840 h 501840"/>
                <a:gd name="connsiteX6" fmla="*/ 83642 w 4072493"/>
                <a:gd name="connsiteY6" fmla="*/ 501840 h 501840"/>
                <a:gd name="connsiteX7" fmla="*/ 0 w 4072493"/>
                <a:gd name="connsiteY7" fmla="*/ 418198 h 501840"/>
                <a:gd name="connsiteX8" fmla="*/ 0 w 4072493"/>
                <a:gd name="connsiteY8" fmla="*/ 83642 h 5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2493" h="501840">
                  <a:moveTo>
                    <a:pt x="0" y="83642"/>
                  </a:moveTo>
                  <a:cubicBezTo>
                    <a:pt x="0" y="37448"/>
                    <a:pt x="37448" y="0"/>
                    <a:pt x="83642" y="0"/>
                  </a:cubicBezTo>
                  <a:lnTo>
                    <a:pt x="3988851" y="0"/>
                  </a:lnTo>
                  <a:cubicBezTo>
                    <a:pt x="4035045" y="0"/>
                    <a:pt x="4072493" y="37448"/>
                    <a:pt x="4072493" y="83642"/>
                  </a:cubicBezTo>
                  <a:lnTo>
                    <a:pt x="4072493" y="418198"/>
                  </a:lnTo>
                  <a:cubicBezTo>
                    <a:pt x="4072493" y="464392"/>
                    <a:pt x="4035045" y="501840"/>
                    <a:pt x="3988851" y="501840"/>
                  </a:cubicBezTo>
                  <a:lnTo>
                    <a:pt x="83642" y="501840"/>
                  </a:lnTo>
                  <a:cubicBezTo>
                    <a:pt x="37448" y="501840"/>
                    <a:pt x="0" y="464392"/>
                    <a:pt x="0" y="418198"/>
                  </a:cubicBezTo>
                  <a:lnTo>
                    <a:pt x="0" y="836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429" tIns="24498" rIns="178429" bIns="2449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i="0" u="none" strike="noStrike" kern="1200" dirty="0">
                  <a:solidFill>
                    <a:schemeClr val="bg1"/>
                  </a:solidFill>
                  <a:effectLst/>
                </a:rPr>
                <a:t>⚙️ Расширение функциональности</a:t>
              </a: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88449254-0BF1-2FDA-80E5-8E625A402895}"/>
                </a:ext>
              </a:extLst>
            </p:cNvPr>
            <p:cNvSpPr/>
            <p:nvPr/>
          </p:nvSpPr>
          <p:spPr>
            <a:xfrm>
              <a:off x="6004560" y="5525007"/>
              <a:ext cx="5817847" cy="937124"/>
            </a:xfrm>
            <a:custGeom>
              <a:avLst/>
              <a:gdLst>
                <a:gd name="connsiteX0" fmla="*/ 0 w 5817847"/>
                <a:gd name="connsiteY0" fmla="*/ 156190 h 937124"/>
                <a:gd name="connsiteX1" fmla="*/ 156190 w 5817847"/>
                <a:gd name="connsiteY1" fmla="*/ 0 h 937124"/>
                <a:gd name="connsiteX2" fmla="*/ 5661657 w 5817847"/>
                <a:gd name="connsiteY2" fmla="*/ 0 h 937124"/>
                <a:gd name="connsiteX3" fmla="*/ 5817847 w 5817847"/>
                <a:gd name="connsiteY3" fmla="*/ 156190 h 937124"/>
                <a:gd name="connsiteX4" fmla="*/ 5817847 w 5817847"/>
                <a:gd name="connsiteY4" fmla="*/ 780934 h 937124"/>
                <a:gd name="connsiteX5" fmla="*/ 5661657 w 5817847"/>
                <a:gd name="connsiteY5" fmla="*/ 937124 h 937124"/>
                <a:gd name="connsiteX6" fmla="*/ 156190 w 5817847"/>
                <a:gd name="connsiteY6" fmla="*/ 937124 h 937124"/>
                <a:gd name="connsiteX7" fmla="*/ 0 w 5817847"/>
                <a:gd name="connsiteY7" fmla="*/ 780934 h 937124"/>
                <a:gd name="connsiteX8" fmla="*/ 0 w 5817847"/>
                <a:gd name="connsiteY8" fmla="*/ 156190 h 93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7847" h="937124">
                  <a:moveTo>
                    <a:pt x="0" y="156190"/>
                  </a:moveTo>
                  <a:cubicBezTo>
                    <a:pt x="0" y="69929"/>
                    <a:pt x="69929" y="0"/>
                    <a:pt x="156190" y="0"/>
                  </a:cubicBezTo>
                  <a:lnTo>
                    <a:pt x="5661657" y="0"/>
                  </a:lnTo>
                  <a:cubicBezTo>
                    <a:pt x="5747918" y="0"/>
                    <a:pt x="5817847" y="69929"/>
                    <a:pt x="5817847" y="156190"/>
                  </a:cubicBezTo>
                  <a:lnTo>
                    <a:pt x="5817847" y="780934"/>
                  </a:lnTo>
                  <a:cubicBezTo>
                    <a:pt x="5817847" y="867195"/>
                    <a:pt x="5747918" y="937124"/>
                    <a:pt x="5661657" y="937124"/>
                  </a:cubicBezTo>
                  <a:lnTo>
                    <a:pt x="156190" y="937124"/>
                  </a:lnTo>
                  <a:cubicBezTo>
                    <a:pt x="69929" y="937124"/>
                    <a:pt x="0" y="867195"/>
                    <a:pt x="0" y="780934"/>
                  </a:cubicBezTo>
                  <a:lnTo>
                    <a:pt x="0" y="156190"/>
                  </a:lnTo>
                  <a:close/>
                </a:path>
              </a:pathLst>
            </a:cu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7277" tIns="313200" rIns="497277" bIns="45747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использование </a:t>
              </a:r>
              <a:r>
                <a:rPr lang="ru-RU" sz="1700" b="1" i="0" u="none" strike="noStrike" kern="1200" dirty="0">
                  <a:solidFill>
                    <a:schemeClr val="accent1"/>
                  </a:solidFill>
                  <a:effectLst/>
                </a:rPr>
                <a:t>новых эвристик</a:t>
              </a: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 и моделей оптимизации</a:t>
              </a: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736F7D9B-CA8B-628E-D9CF-85A19F6E00AF}"/>
                </a:ext>
              </a:extLst>
            </p:cNvPr>
            <p:cNvSpPr/>
            <p:nvPr/>
          </p:nvSpPr>
          <p:spPr>
            <a:xfrm>
              <a:off x="6295452" y="5274087"/>
              <a:ext cx="5314162" cy="501840"/>
            </a:xfrm>
            <a:custGeom>
              <a:avLst/>
              <a:gdLst>
                <a:gd name="connsiteX0" fmla="*/ 0 w 4072493"/>
                <a:gd name="connsiteY0" fmla="*/ 83642 h 501840"/>
                <a:gd name="connsiteX1" fmla="*/ 83642 w 4072493"/>
                <a:gd name="connsiteY1" fmla="*/ 0 h 501840"/>
                <a:gd name="connsiteX2" fmla="*/ 3988851 w 4072493"/>
                <a:gd name="connsiteY2" fmla="*/ 0 h 501840"/>
                <a:gd name="connsiteX3" fmla="*/ 4072493 w 4072493"/>
                <a:gd name="connsiteY3" fmla="*/ 83642 h 501840"/>
                <a:gd name="connsiteX4" fmla="*/ 4072493 w 4072493"/>
                <a:gd name="connsiteY4" fmla="*/ 418198 h 501840"/>
                <a:gd name="connsiteX5" fmla="*/ 3988851 w 4072493"/>
                <a:gd name="connsiteY5" fmla="*/ 501840 h 501840"/>
                <a:gd name="connsiteX6" fmla="*/ 83642 w 4072493"/>
                <a:gd name="connsiteY6" fmla="*/ 501840 h 501840"/>
                <a:gd name="connsiteX7" fmla="*/ 0 w 4072493"/>
                <a:gd name="connsiteY7" fmla="*/ 418198 h 501840"/>
                <a:gd name="connsiteX8" fmla="*/ 0 w 4072493"/>
                <a:gd name="connsiteY8" fmla="*/ 83642 h 5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2493" h="501840">
                  <a:moveTo>
                    <a:pt x="0" y="83642"/>
                  </a:moveTo>
                  <a:cubicBezTo>
                    <a:pt x="0" y="37448"/>
                    <a:pt x="37448" y="0"/>
                    <a:pt x="83642" y="0"/>
                  </a:cubicBezTo>
                  <a:lnTo>
                    <a:pt x="3988851" y="0"/>
                  </a:lnTo>
                  <a:cubicBezTo>
                    <a:pt x="4035045" y="0"/>
                    <a:pt x="4072493" y="37448"/>
                    <a:pt x="4072493" y="83642"/>
                  </a:cubicBezTo>
                  <a:lnTo>
                    <a:pt x="4072493" y="418198"/>
                  </a:lnTo>
                  <a:cubicBezTo>
                    <a:pt x="4072493" y="464392"/>
                    <a:pt x="4035045" y="501840"/>
                    <a:pt x="3988851" y="501840"/>
                  </a:cubicBezTo>
                  <a:lnTo>
                    <a:pt x="83642" y="501840"/>
                  </a:lnTo>
                  <a:cubicBezTo>
                    <a:pt x="37448" y="501840"/>
                    <a:pt x="0" y="464392"/>
                    <a:pt x="0" y="418198"/>
                  </a:cubicBezTo>
                  <a:lnTo>
                    <a:pt x="0" y="83642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8429" tIns="24498" rIns="178429" bIns="24498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i="0" u="none" strike="noStrike" kern="1200">
                  <a:solidFill>
                    <a:schemeClr val="bg1"/>
                  </a:solidFill>
                  <a:effectLst/>
                </a:rPr>
                <a:t>📊 Научное и прикладное развитие</a:t>
              </a:r>
              <a:endParaRPr lang="ru-RU" sz="2100" i="0" u="none" strike="noStrike" kern="1200" dirty="0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05E499D4-AF8F-53AA-61B3-268B7D7F89E2}"/>
              </a:ext>
            </a:extLst>
          </p:cNvPr>
          <p:cNvGrpSpPr/>
          <p:nvPr/>
        </p:nvGrpSpPr>
        <p:grpSpPr>
          <a:xfrm>
            <a:off x="157396" y="1987247"/>
            <a:ext cx="5795781" cy="4786691"/>
            <a:chOff x="157395" y="1858380"/>
            <a:chExt cx="5795781" cy="4786694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3550FB34-2535-D478-1134-A7DE890A4864}"/>
                </a:ext>
              </a:extLst>
            </p:cNvPr>
            <p:cNvSpPr/>
            <p:nvPr/>
          </p:nvSpPr>
          <p:spPr>
            <a:xfrm>
              <a:off x="157395" y="1858380"/>
              <a:ext cx="5795781" cy="4786694"/>
            </a:xfrm>
            <a:prstGeom prst="rect">
              <a:avLst/>
            </a:prstGeom>
            <a:solidFill>
              <a:schemeClr val="bg1"/>
            </a:solidFill>
          </p:spPr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297BD5D4-3A65-CD4C-EB88-C21D3B579AC1}"/>
                </a:ext>
              </a:extLst>
            </p:cNvPr>
            <p:cNvSpPr/>
            <p:nvPr/>
          </p:nvSpPr>
          <p:spPr>
            <a:xfrm>
              <a:off x="157395" y="2057526"/>
              <a:ext cx="5795781" cy="582750"/>
            </a:xfrm>
            <a:custGeom>
              <a:avLst/>
              <a:gdLst>
                <a:gd name="connsiteX0" fmla="*/ 0 w 5795781"/>
                <a:gd name="connsiteY0" fmla="*/ 97127 h 582750"/>
                <a:gd name="connsiteX1" fmla="*/ 97127 w 5795781"/>
                <a:gd name="connsiteY1" fmla="*/ 0 h 582750"/>
                <a:gd name="connsiteX2" fmla="*/ 5698654 w 5795781"/>
                <a:gd name="connsiteY2" fmla="*/ 0 h 582750"/>
                <a:gd name="connsiteX3" fmla="*/ 5795781 w 5795781"/>
                <a:gd name="connsiteY3" fmla="*/ 97127 h 582750"/>
                <a:gd name="connsiteX4" fmla="*/ 5795781 w 5795781"/>
                <a:gd name="connsiteY4" fmla="*/ 485623 h 582750"/>
                <a:gd name="connsiteX5" fmla="*/ 5698654 w 5795781"/>
                <a:gd name="connsiteY5" fmla="*/ 582750 h 582750"/>
                <a:gd name="connsiteX6" fmla="*/ 97127 w 5795781"/>
                <a:gd name="connsiteY6" fmla="*/ 582750 h 582750"/>
                <a:gd name="connsiteX7" fmla="*/ 0 w 5795781"/>
                <a:gd name="connsiteY7" fmla="*/ 485623 h 582750"/>
                <a:gd name="connsiteX8" fmla="*/ 0 w 5795781"/>
                <a:gd name="connsiteY8" fmla="*/ 97127 h 58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5781" h="582750">
                  <a:moveTo>
                    <a:pt x="0" y="97127"/>
                  </a:moveTo>
                  <a:cubicBezTo>
                    <a:pt x="0" y="43485"/>
                    <a:pt x="43485" y="0"/>
                    <a:pt x="97127" y="0"/>
                  </a:cubicBezTo>
                  <a:lnTo>
                    <a:pt x="5698654" y="0"/>
                  </a:lnTo>
                  <a:cubicBezTo>
                    <a:pt x="5752296" y="0"/>
                    <a:pt x="5795781" y="43485"/>
                    <a:pt x="5795781" y="97127"/>
                  </a:cubicBezTo>
                  <a:lnTo>
                    <a:pt x="5795781" y="485623"/>
                  </a:lnTo>
                  <a:cubicBezTo>
                    <a:pt x="5795781" y="539265"/>
                    <a:pt x="5752296" y="582750"/>
                    <a:pt x="5698654" y="582750"/>
                  </a:cubicBezTo>
                  <a:lnTo>
                    <a:pt x="97127" y="582750"/>
                  </a:lnTo>
                  <a:cubicBezTo>
                    <a:pt x="43485" y="582750"/>
                    <a:pt x="0" y="539265"/>
                    <a:pt x="0" y="485623"/>
                  </a:cubicBezTo>
                  <a:lnTo>
                    <a:pt x="0" y="97127"/>
                  </a:lnTo>
                  <a:close/>
                </a:path>
              </a:pathLst>
            </a:custGeom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265" tIns="236728" rIns="478265" bIns="135128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маршруты по экспонатам с учётом интересов</a:t>
              </a:r>
              <a:endParaRPr lang="ru-RU" sz="17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2CD44A1A-4D2B-5EDC-DDB9-CE5AAA91F00D}"/>
                </a:ext>
              </a:extLst>
            </p:cNvPr>
            <p:cNvSpPr/>
            <p:nvPr/>
          </p:nvSpPr>
          <p:spPr>
            <a:xfrm>
              <a:off x="447184" y="1881392"/>
              <a:ext cx="4057046" cy="352267"/>
            </a:xfrm>
            <a:custGeom>
              <a:avLst/>
              <a:gdLst>
                <a:gd name="connsiteX0" fmla="*/ 0 w 4057046"/>
                <a:gd name="connsiteY0" fmla="*/ 49201 h 295199"/>
                <a:gd name="connsiteX1" fmla="*/ 49201 w 4057046"/>
                <a:gd name="connsiteY1" fmla="*/ 0 h 295199"/>
                <a:gd name="connsiteX2" fmla="*/ 4007845 w 4057046"/>
                <a:gd name="connsiteY2" fmla="*/ 0 h 295199"/>
                <a:gd name="connsiteX3" fmla="*/ 4057046 w 4057046"/>
                <a:gd name="connsiteY3" fmla="*/ 49201 h 295199"/>
                <a:gd name="connsiteX4" fmla="*/ 4057046 w 4057046"/>
                <a:gd name="connsiteY4" fmla="*/ 245998 h 295199"/>
                <a:gd name="connsiteX5" fmla="*/ 4007845 w 4057046"/>
                <a:gd name="connsiteY5" fmla="*/ 295199 h 295199"/>
                <a:gd name="connsiteX6" fmla="*/ 49201 w 4057046"/>
                <a:gd name="connsiteY6" fmla="*/ 295199 h 295199"/>
                <a:gd name="connsiteX7" fmla="*/ 0 w 4057046"/>
                <a:gd name="connsiteY7" fmla="*/ 245998 h 295199"/>
                <a:gd name="connsiteX8" fmla="*/ 0 w 4057046"/>
                <a:gd name="connsiteY8" fmla="*/ 49201 h 29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7046" h="295199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4007845" y="0"/>
                  </a:lnTo>
                  <a:cubicBezTo>
                    <a:pt x="4035018" y="0"/>
                    <a:pt x="4057046" y="22028"/>
                    <a:pt x="4057046" y="49201"/>
                  </a:cubicBezTo>
                  <a:lnTo>
                    <a:pt x="4057046" y="245998"/>
                  </a:lnTo>
                  <a:cubicBezTo>
                    <a:pt x="4057046" y="273171"/>
                    <a:pt x="4035018" y="295199"/>
                    <a:pt x="4007845" y="295199"/>
                  </a:cubicBezTo>
                  <a:lnTo>
                    <a:pt x="49201" y="295199"/>
                  </a:lnTo>
                  <a:cubicBezTo>
                    <a:pt x="22028" y="295199"/>
                    <a:pt x="0" y="273171"/>
                    <a:pt x="0" y="245998"/>
                  </a:cubicBezTo>
                  <a:lnTo>
                    <a:pt x="0" y="4920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757" tIns="14410" rIns="167757" bIns="14410" numCol="1" spcCol="1270" anchor="ctr" anchorCtr="0">
              <a:spAutoFit/>
            </a:bodyPr>
            <a:lstStyle/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i="0" u="none" strike="noStrike" kern="1200" dirty="0">
                  <a:solidFill>
                    <a:schemeClr val="bg1"/>
                  </a:solidFill>
                  <a:effectLst/>
                </a:rPr>
                <a:t>🏛 Музеи и выставки </a:t>
              </a: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FDFE4B5-D35B-3541-1E94-AA4AC1E28B8F}"/>
                </a:ext>
              </a:extLst>
            </p:cNvPr>
            <p:cNvSpPr/>
            <p:nvPr/>
          </p:nvSpPr>
          <p:spPr>
            <a:xfrm>
              <a:off x="157395" y="2841876"/>
              <a:ext cx="5795781" cy="582750"/>
            </a:xfrm>
            <a:custGeom>
              <a:avLst/>
              <a:gdLst>
                <a:gd name="connsiteX0" fmla="*/ 0 w 5795781"/>
                <a:gd name="connsiteY0" fmla="*/ 97127 h 582750"/>
                <a:gd name="connsiteX1" fmla="*/ 97127 w 5795781"/>
                <a:gd name="connsiteY1" fmla="*/ 0 h 582750"/>
                <a:gd name="connsiteX2" fmla="*/ 5698654 w 5795781"/>
                <a:gd name="connsiteY2" fmla="*/ 0 h 582750"/>
                <a:gd name="connsiteX3" fmla="*/ 5795781 w 5795781"/>
                <a:gd name="connsiteY3" fmla="*/ 97127 h 582750"/>
                <a:gd name="connsiteX4" fmla="*/ 5795781 w 5795781"/>
                <a:gd name="connsiteY4" fmla="*/ 485623 h 582750"/>
                <a:gd name="connsiteX5" fmla="*/ 5698654 w 5795781"/>
                <a:gd name="connsiteY5" fmla="*/ 582750 h 582750"/>
                <a:gd name="connsiteX6" fmla="*/ 97127 w 5795781"/>
                <a:gd name="connsiteY6" fmla="*/ 582750 h 582750"/>
                <a:gd name="connsiteX7" fmla="*/ 0 w 5795781"/>
                <a:gd name="connsiteY7" fmla="*/ 485623 h 582750"/>
                <a:gd name="connsiteX8" fmla="*/ 0 w 5795781"/>
                <a:gd name="connsiteY8" fmla="*/ 97127 h 58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5781" h="582750">
                  <a:moveTo>
                    <a:pt x="0" y="97127"/>
                  </a:moveTo>
                  <a:cubicBezTo>
                    <a:pt x="0" y="43485"/>
                    <a:pt x="43485" y="0"/>
                    <a:pt x="97127" y="0"/>
                  </a:cubicBezTo>
                  <a:lnTo>
                    <a:pt x="5698654" y="0"/>
                  </a:lnTo>
                  <a:cubicBezTo>
                    <a:pt x="5752296" y="0"/>
                    <a:pt x="5795781" y="43485"/>
                    <a:pt x="5795781" y="97127"/>
                  </a:cubicBezTo>
                  <a:lnTo>
                    <a:pt x="5795781" y="485623"/>
                  </a:lnTo>
                  <a:cubicBezTo>
                    <a:pt x="5795781" y="539265"/>
                    <a:pt x="5752296" y="582750"/>
                    <a:pt x="5698654" y="582750"/>
                  </a:cubicBezTo>
                  <a:lnTo>
                    <a:pt x="97127" y="582750"/>
                  </a:lnTo>
                  <a:cubicBezTo>
                    <a:pt x="43485" y="582750"/>
                    <a:pt x="0" y="539265"/>
                    <a:pt x="0" y="485623"/>
                  </a:cubicBezTo>
                  <a:lnTo>
                    <a:pt x="0" y="97127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265" tIns="236728" rIns="478265" bIns="135128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маршруты по достопримечательностям</a:t>
              </a:r>
              <a:endParaRPr lang="ru-RU" sz="17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65A022A0-D2AD-C84D-5A1F-2C7FA8D01A92}"/>
                </a:ext>
              </a:extLst>
            </p:cNvPr>
            <p:cNvSpPr/>
            <p:nvPr/>
          </p:nvSpPr>
          <p:spPr>
            <a:xfrm>
              <a:off x="447184" y="2665742"/>
              <a:ext cx="4057046" cy="352267"/>
            </a:xfrm>
            <a:custGeom>
              <a:avLst/>
              <a:gdLst>
                <a:gd name="connsiteX0" fmla="*/ 0 w 4057046"/>
                <a:gd name="connsiteY0" fmla="*/ 49201 h 295199"/>
                <a:gd name="connsiteX1" fmla="*/ 49201 w 4057046"/>
                <a:gd name="connsiteY1" fmla="*/ 0 h 295199"/>
                <a:gd name="connsiteX2" fmla="*/ 4007845 w 4057046"/>
                <a:gd name="connsiteY2" fmla="*/ 0 h 295199"/>
                <a:gd name="connsiteX3" fmla="*/ 4057046 w 4057046"/>
                <a:gd name="connsiteY3" fmla="*/ 49201 h 295199"/>
                <a:gd name="connsiteX4" fmla="*/ 4057046 w 4057046"/>
                <a:gd name="connsiteY4" fmla="*/ 245998 h 295199"/>
                <a:gd name="connsiteX5" fmla="*/ 4007845 w 4057046"/>
                <a:gd name="connsiteY5" fmla="*/ 295199 h 295199"/>
                <a:gd name="connsiteX6" fmla="*/ 49201 w 4057046"/>
                <a:gd name="connsiteY6" fmla="*/ 295199 h 295199"/>
                <a:gd name="connsiteX7" fmla="*/ 0 w 4057046"/>
                <a:gd name="connsiteY7" fmla="*/ 245998 h 295199"/>
                <a:gd name="connsiteX8" fmla="*/ 0 w 4057046"/>
                <a:gd name="connsiteY8" fmla="*/ 49201 h 29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7046" h="295199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4007845" y="0"/>
                  </a:lnTo>
                  <a:cubicBezTo>
                    <a:pt x="4035018" y="0"/>
                    <a:pt x="4057046" y="22028"/>
                    <a:pt x="4057046" y="49201"/>
                  </a:cubicBezTo>
                  <a:lnTo>
                    <a:pt x="4057046" y="245998"/>
                  </a:lnTo>
                  <a:cubicBezTo>
                    <a:pt x="4057046" y="273171"/>
                    <a:pt x="4035018" y="295199"/>
                    <a:pt x="4007845" y="295199"/>
                  </a:cubicBezTo>
                  <a:lnTo>
                    <a:pt x="49201" y="295199"/>
                  </a:lnTo>
                  <a:cubicBezTo>
                    <a:pt x="22028" y="295199"/>
                    <a:pt x="0" y="273171"/>
                    <a:pt x="0" y="245998"/>
                  </a:cubicBezTo>
                  <a:lnTo>
                    <a:pt x="0" y="4920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757" tIns="14410" rIns="167757" bIns="14410" numCol="1" spcCol="1270" anchor="ctr" anchorCtr="0">
              <a:spAutoFit/>
            </a:bodyPr>
            <a:lstStyle/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i="0" u="none" strike="noStrike" kern="1200" dirty="0">
                  <a:solidFill>
                    <a:schemeClr val="bg1"/>
                  </a:solidFill>
                  <a:effectLst/>
                </a:rPr>
                <a:t>🌆 Городские приложения</a:t>
              </a: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AA0E6EE-FB63-D977-9FBD-E2E6308FC745}"/>
                </a:ext>
              </a:extLst>
            </p:cNvPr>
            <p:cNvSpPr/>
            <p:nvPr/>
          </p:nvSpPr>
          <p:spPr>
            <a:xfrm>
              <a:off x="157395" y="3626227"/>
              <a:ext cx="5795781" cy="582750"/>
            </a:xfrm>
            <a:custGeom>
              <a:avLst/>
              <a:gdLst>
                <a:gd name="connsiteX0" fmla="*/ 0 w 5795781"/>
                <a:gd name="connsiteY0" fmla="*/ 97127 h 582750"/>
                <a:gd name="connsiteX1" fmla="*/ 97127 w 5795781"/>
                <a:gd name="connsiteY1" fmla="*/ 0 h 582750"/>
                <a:gd name="connsiteX2" fmla="*/ 5698654 w 5795781"/>
                <a:gd name="connsiteY2" fmla="*/ 0 h 582750"/>
                <a:gd name="connsiteX3" fmla="*/ 5795781 w 5795781"/>
                <a:gd name="connsiteY3" fmla="*/ 97127 h 582750"/>
                <a:gd name="connsiteX4" fmla="*/ 5795781 w 5795781"/>
                <a:gd name="connsiteY4" fmla="*/ 485623 h 582750"/>
                <a:gd name="connsiteX5" fmla="*/ 5698654 w 5795781"/>
                <a:gd name="connsiteY5" fmla="*/ 582750 h 582750"/>
                <a:gd name="connsiteX6" fmla="*/ 97127 w 5795781"/>
                <a:gd name="connsiteY6" fmla="*/ 582750 h 582750"/>
                <a:gd name="connsiteX7" fmla="*/ 0 w 5795781"/>
                <a:gd name="connsiteY7" fmla="*/ 485623 h 582750"/>
                <a:gd name="connsiteX8" fmla="*/ 0 w 5795781"/>
                <a:gd name="connsiteY8" fmla="*/ 97127 h 58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5781" h="582750">
                  <a:moveTo>
                    <a:pt x="0" y="97127"/>
                  </a:moveTo>
                  <a:cubicBezTo>
                    <a:pt x="0" y="43485"/>
                    <a:pt x="43485" y="0"/>
                    <a:pt x="97127" y="0"/>
                  </a:cubicBezTo>
                  <a:lnTo>
                    <a:pt x="5698654" y="0"/>
                  </a:lnTo>
                  <a:cubicBezTo>
                    <a:pt x="5752296" y="0"/>
                    <a:pt x="5795781" y="43485"/>
                    <a:pt x="5795781" y="97127"/>
                  </a:cubicBezTo>
                  <a:lnTo>
                    <a:pt x="5795781" y="485623"/>
                  </a:lnTo>
                  <a:cubicBezTo>
                    <a:pt x="5795781" y="539265"/>
                    <a:pt x="5752296" y="582750"/>
                    <a:pt x="5698654" y="582750"/>
                  </a:cubicBezTo>
                  <a:lnTo>
                    <a:pt x="97127" y="582750"/>
                  </a:lnTo>
                  <a:cubicBezTo>
                    <a:pt x="43485" y="582750"/>
                    <a:pt x="0" y="539265"/>
                    <a:pt x="0" y="485623"/>
                  </a:cubicBezTo>
                  <a:lnTo>
                    <a:pt x="0" y="97127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265" tIns="236728" rIns="478265" bIns="135128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автоматическое планирование экскурсий</a:t>
              </a:r>
              <a:endParaRPr lang="ru-RU" sz="17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861EDFC0-A535-6C7B-0ED2-1943A14D4EAB}"/>
                </a:ext>
              </a:extLst>
            </p:cNvPr>
            <p:cNvSpPr/>
            <p:nvPr/>
          </p:nvSpPr>
          <p:spPr>
            <a:xfrm>
              <a:off x="447184" y="3450092"/>
              <a:ext cx="4057046" cy="352267"/>
            </a:xfrm>
            <a:custGeom>
              <a:avLst/>
              <a:gdLst>
                <a:gd name="connsiteX0" fmla="*/ 0 w 4057046"/>
                <a:gd name="connsiteY0" fmla="*/ 49201 h 295199"/>
                <a:gd name="connsiteX1" fmla="*/ 49201 w 4057046"/>
                <a:gd name="connsiteY1" fmla="*/ 0 h 295199"/>
                <a:gd name="connsiteX2" fmla="*/ 4007845 w 4057046"/>
                <a:gd name="connsiteY2" fmla="*/ 0 h 295199"/>
                <a:gd name="connsiteX3" fmla="*/ 4057046 w 4057046"/>
                <a:gd name="connsiteY3" fmla="*/ 49201 h 295199"/>
                <a:gd name="connsiteX4" fmla="*/ 4057046 w 4057046"/>
                <a:gd name="connsiteY4" fmla="*/ 245998 h 295199"/>
                <a:gd name="connsiteX5" fmla="*/ 4007845 w 4057046"/>
                <a:gd name="connsiteY5" fmla="*/ 295199 h 295199"/>
                <a:gd name="connsiteX6" fmla="*/ 49201 w 4057046"/>
                <a:gd name="connsiteY6" fmla="*/ 295199 h 295199"/>
                <a:gd name="connsiteX7" fmla="*/ 0 w 4057046"/>
                <a:gd name="connsiteY7" fmla="*/ 245998 h 295199"/>
                <a:gd name="connsiteX8" fmla="*/ 0 w 4057046"/>
                <a:gd name="connsiteY8" fmla="*/ 49201 h 29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7046" h="295199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4007845" y="0"/>
                  </a:lnTo>
                  <a:cubicBezTo>
                    <a:pt x="4035018" y="0"/>
                    <a:pt x="4057046" y="22028"/>
                    <a:pt x="4057046" y="49201"/>
                  </a:cubicBezTo>
                  <a:lnTo>
                    <a:pt x="4057046" y="245998"/>
                  </a:lnTo>
                  <a:cubicBezTo>
                    <a:pt x="4057046" y="273171"/>
                    <a:pt x="4035018" y="295199"/>
                    <a:pt x="4007845" y="295199"/>
                  </a:cubicBezTo>
                  <a:lnTo>
                    <a:pt x="49201" y="295199"/>
                  </a:lnTo>
                  <a:cubicBezTo>
                    <a:pt x="22028" y="295199"/>
                    <a:pt x="0" y="273171"/>
                    <a:pt x="0" y="245998"/>
                  </a:cubicBezTo>
                  <a:lnTo>
                    <a:pt x="0" y="4920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757" tIns="14410" rIns="167757" bIns="14410" numCol="1" spcCol="1270" anchor="ctr" anchorCtr="0">
              <a:spAutoFit/>
            </a:bodyPr>
            <a:lstStyle/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i="0" u="none" strike="noStrike" kern="1200" dirty="0">
                  <a:solidFill>
                    <a:schemeClr val="bg1"/>
                  </a:solidFill>
                  <a:effectLst/>
                </a:rPr>
                <a:t>🧳 Туристические агентства</a:t>
              </a: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7AA3F4DF-C77D-EA10-1748-CCADB87ECE4A}"/>
                </a:ext>
              </a:extLst>
            </p:cNvPr>
            <p:cNvSpPr/>
            <p:nvPr/>
          </p:nvSpPr>
          <p:spPr>
            <a:xfrm>
              <a:off x="157395" y="4410577"/>
              <a:ext cx="5795781" cy="582750"/>
            </a:xfrm>
            <a:custGeom>
              <a:avLst/>
              <a:gdLst>
                <a:gd name="connsiteX0" fmla="*/ 0 w 5795781"/>
                <a:gd name="connsiteY0" fmla="*/ 97127 h 582750"/>
                <a:gd name="connsiteX1" fmla="*/ 97127 w 5795781"/>
                <a:gd name="connsiteY1" fmla="*/ 0 h 582750"/>
                <a:gd name="connsiteX2" fmla="*/ 5698654 w 5795781"/>
                <a:gd name="connsiteY2" fmla="*/ 0 h 582750"/>
                <a:gd name="connsiteX3" fmla="*/ 5795781 w 5795781"/>
                <a:gd name="connsiteY3" fmla="*/ 97127 h 582750"/>
                <a:gd name="connsiteX4" fmla="*/ 5795781 w 5795781"/>
                <a:gd name="connsiteY4" fmla="*/ 485623 h 582750"/>
                <a:gd name="connsiteX5" fmla="*/ 5698654 w 5795781"/>
                <a:gd name="connsiteY5" fmla="*/ 582750 h 582750"/>
                <a:gd name="connsiteX6" fmla="*/ 97127 w 5795781"/>
                <a:gd name="connsiteY6" fmla="*/ 582750 h 582750"/>
                <a:gd name="connsiteX7" fmla="*/ 0 w 5795781"/>
                <a:gd name="connsiteY7" fmla="*/ 485623 h 582750"/>
                <a:gd name="connsiteX8" fmla="*/ 0 w 5795781"/>
                <a:gd name="connsiteY8" fmla="*/ 97127 h 58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5781" h="582750">
                  <a:moveTo>
                    <a:pt x="0" y="97127"/>
                  </a:moveTo>
                  <a:cubicBezTo>
                    <a:pt x="0" y="43485"/>
                    <a:pt x="43485" y="0"/>
                    <a:pt x="97127" y="0"/>
                  </a:cubicBezTo>
                  <a:lnTo>
                    <a:pt x="5698654" y="0"/>
                  </a:lnTo>
                  <a:cubicBezTo>
                    <a:pt x="5752296" y="0"/>
                    <a:pt x="5795781" y="43485"/>
                    <a:pt x="5795781" y="97127"/>
                  </a:cubicBezTo>
                  <a:lnTo>
                    <a:pt x="5795781" y="485623"/>
                  </a:lnTo>
                  <a:cubicBezTo>
                    <a:pt x="5795781" y="539265"/>
                    <a:pt x="5752296" y="582750"/>
                    <a:pt x="5698654" y="582750"/>
                  </a:cubicBezTo>
                  <a:lnTo>
                    <a:pt x="97127" y="582750"/>
                  </a:lnTo>
                  <a:cubicBezTo>
                    <a:pt x="43485" y="582750"/>
                    <a:pt x="0" y="539265"/>
                    <a:pt x="0" y="485623"/>
                  </a:cubicBezTo>
                  <a:lnTo>
                    <a:pt x="0" y="97127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265" tIns="236728" rIns="478265" bIns="135128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рекомендации остановок в пути</a:t>
              </a:r>
              <a:endParaRPr lang="ru-RU" sz="17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5972509F-A970-0AE9-0FB7-22A71D9F7B91}"/>
                </a:ext>
              </a:extLst>
            </p:cNvPr>
            <p:cNvSpPr/>
            <p:nvPr/>
          </p:nvSpPr>
          <p:spPr>
            <a:xfrm>
              <a:off x="447184" y="4234443"/>
              <a:ext cx="4057046" cy="352267"/>
            </a:xfrm>
            <a:custGeom>
              <a:avLst/>
              <a:gdLst>
                <a:gd name="connsiteX0" fmla="*/ 0 w 4057046"/>
                <a:gd name="connsiteY0" fmla="*/ 49201 h 295199"/>
                <a:gd name="connsiteX1" fmla="*/ 49201 w 4057046"/>
                <a:gd name="connsiteY1" fmla="*/ 0 h 295199"/>
                <a:gd name="connsiteX2" fmla="*/ 4007845 w 4057046"/>
                <a:gd name="connsiteY2" fmla="*/ 0 h 295199"/>
                <a:gd name="connsiteX3" fmla="*/ 4057046 w 4057046"/>
                <a:gd name="connsiteY3" fmla="*/ 49201 h 295199"/>
                <a:gd name="connsiteX4" fmla="*/ 4057046 w 4057046"/>
                <a:gd name="connsiteY4" fmla="*/ 245998 h 295199"/>
                <a:gd name="connsiteX5" fmla="*/ 4007845 w 4057046"/>
                <a:gd name="connsiteY5" fmla="*/ 295199 h 295199"/>
                <a:gd name="connsiteX6" fmla="*/ 49201 w 4057046"/>
                <a:gd name="connsiteY6" fmla="*/ 295199 h 295199"/>
                <a:gd name="connsiteX7" fmla="*/ 0 w 4057046"/>
                <a:gd name="connsiteY7" fmla="*/ 245998 h 295199"/>
                <a:gd name="connsiteX8" fmla="*/ 0 w 4057046"/>
                <a:gd name="connsiteY8" fmla="*/ 49201 h 29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7046" h="295199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4007845" y="0"/>
                  </a:lnTo>
                  <a:cubicBezTo>
                    <a:pt x="4035018" y="0"/>
                    <a:pt x="4057046" y="22028"/>
                    <a:pt x="4057046" y="49201"/>
                  </a:cubicBezTo>
                  <a:lnTo>
                    <a:pt x="4057046" y="245998"/>
                  </a:lnTo>
                  <a:cubicBezTo>
                    <a:pt x="4057046" y="273171"/>
                    <a:pt x="4035018" y="295199"/>
                    <a:pt x="4007845" y="295199"/>
                  </a:cubicBezTo>
                  <a:lnTo>
                    <a:pt x="49201" y="295199"/>
                  </a:lnTo>
                  <a:cubicBezTo>
                    <a:pt x="22028" y="295199"/>
                    <a:pt x="0" y="273171"/>
                    <a:pt x="0" y="245998"/>
                  </a:cubicBezTo>
                  <a:lnTo>
                    <a:pt x="0" y="4920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757" tIns="14410" rIns="167757" bIns="14410" numCol="1" spcCol="1270" anchor="ctr" anchorCtr="0">
              <a:spAutoFit/>
            </a:bodyPr>
            <a:lstStyle/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i="0" u="none" strike="noStrike" kern="1200" dirty="0">
                  <a:solidFill>
                    <a:schemeClr val="bg1"/>
                  </a:solidFill>
                  <a:effectLst/>
                </a:rPr>
                <a:t>🚍 Экскурсионные автобусы </a:t>
              </a: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52FC5D3E-EA37-9FD7-29C5-10FB8C6A7713}"/>
                </a:ext>
              </a:extLst>
            </p:cNvPr>
            <p:cNvSpPr/>
            <p:nvPr/>
          </p:nvSpPr>
          <p:spPr>
            <a:xfrm>
              <a:off x="157395" y="5194927"/>
              <a:ext cx="5795781" cy="582750"/>
            </a:xfrm>
            <a:custGeom>
              <a:avLst/>
              <a:gdLst>
                <a:gd name="connsiteX0" fmla="*/ 0 w 5795781"/>
                <a:gd name="connsiteY0" fmla="*/ 97127 h 582750"/>
                <a:gd name="connsiteX1" fmla="*/ 97127 w 5795781"/>
                <a:gd name="connsiteY1" fmla="*/ 0 h 582750"/>
                <a:gd name="connsiteX2" fmla="*/ 5698654 w 5795781"/>
                <a:gd name="connsiteY2" fmla="*/ 0 h 582750"/>
                <a:gd name="connsiteX3" fmla="*/ 5795781 w 5795781"/>
                <a:gd name="connsiteY3" fmla="*/ 97127 h 582750"/>
                <a:gd name="connsiteX4" fmla="*/ 5795781 w 5795781"/>
                <a:gd name="connsiteY4" fmla="*/ 485623 h 582750"/>
                <a:gd name="connsiteX5" fmla="*/ 5698654 w 5795781"/>
                <a:gd name="connsiteY5" fmla="*/ 582750 h 582750"/>
                <a:gd name="connsiteX6" fmla="*/ 97127 w 5795781"/>
                <a:gd name="connsiteY6" fmla="*/ 582750 h 582750"/>
                <a:gd name="connsiteX7" fmla="*/ 0 w 5795781"/>
                <a:gd name="connsiteY7" fmla="*/ 485623 h 582750"/>
                <a:gd name="connsiteX8" fmla="*/ 0 w 5795781"/>
                <a:gd name="connsiteY8" fmla="*/ 97127 h 58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5781" h="582750">
                  <a:moveTo>
                    <a:pt x="0" y="97127"/>
                  </a:moveTo>
                  <a:cubicBezTo>
                    <a:pt x="0" y="43485"/>
                    <a:pt x="43485" y="0"/>
                    <a:pt x="97127" y="0"/>
                  </a:cubicBezTo>
                  <a:lnTo>
                    <a:pt x="5698654" y="0"/>
                  </a:lnTo>
                  <a:cubicBezTo>
                    <a:pt x="5752296" y="0"/>
                    <a:pt x="5795781" y="43485"/>
                    <a:pt x="5795781" y="97127"/>
                  </a:cubicBezTo>
                  <a:lnTo>
                    <a:pt x="5795781" y="485623"/>
                  </a:lnTo>
                  <a:cubicBezTo>
                    <a:pt x="5795781" y="539265"/>
                    <a:pt x="5752296" y="582750"/>
                    <a:pt x="5698654" y="582750"/>
                  </a:cubicBezTo>
                  <a:lnTo>
                    <a:pt x="97127" y="582750"/>
                  </a:lnTo>
                  <a:cubicBezTo>
                    <a:pt x="43485" y="582750"/>
                    <a:pt x="0" y="539265"/>
                    <a:pt x="0" y="485623"/>
                  </a:cubicBezTo>
                  <a:lnTo>
                    <a:pt x="0" y="97127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8265" tIns="236728" rIns="478265" bIns="135128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навигация по магазинам и акциям</a:t>
              </a:r>
              <a:endParaRPr lang="ru-RU" sz="17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FF4654BF-0950-D170-8877-774B6A5186C3}"/>
                </a:ext>
              </a:extLst>
            </p:cNvPr>
            <p:cNvSpPr/>
            <p:nvPr/>
          </p:nvSpPr>
          <p:spPr>
            <a:xfrm>
              <a:off x="447184" y="5018793"/>
              <a:ext cx="4057046" cy="352267"/>
            </a:xfrm>
            <a:custGeom>
              <a:avLst/>
              <a:gdLst>
                <a:gd name="connsiteX0" fmla="*/ 0 w 4057046"/>
                <a:gd name="connsiteY0" fmla="*/ 49201 h 295199"/>
                <a:gd name="connsiteX1" fmla="*/ 49201 w 4057046"/>
                <a:gd name="connsiteY1" fmla="*/ 0 h 295199"/>
                <a:gd name="connsiteX2" fmla="*/ 4007845 w 4057046"/>
                <a:gd name="connsiteY2" fmla="*/ 0 h 295199"/>
                <a:gd name="connsiteX3" fmla="*/ 4057046 w 4057046"/>
                <a:gd name="connsiteY3" fmla="*/ 49201 h 295199"/>
                <a:gd name="connsiteX4" fmla="*/ 4057046 w 4057046"/>
                <a:gd name="connsiteY4" fmla="*/ 245998 h 295199"/>
                <a:gd name="connsiteX5" fmla="*/ 4007845 w 4057046"/>
                <a:gd name="connsiteY5" fmla="*/ 295199 h 295199"/>
                <a:gd name="connsiteX6" fmla="*/ 49201 w 4057046"/>
                <a:gd name="connsiteY6" fmla="*/ 295199 h 295199"/>
                <a:gd name="connsiteX7" fmla="*/ 0 w 4057046"/>
                <a:gd name="connsiteY7" fmla="*/ 245998 h 295199"/>
                <a:gd name="connsiteX8" fmla="*/ 0 w 4057046"/>
                <a:gd name="connsiteY8" fmla="*/ 49201 h 29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7046" h="295199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4007845" y="0"/>
                  </a:lnTo>
                  <a:cubicBezTo>
                    <a:pt x="4035018" y="0"/>
                    <a:pt x="4057046" y="22028"/>
                    <a:pt x="4057046" y="49201"/>
                  </a:cubicBezTo>
                  <a:lnTo>
                    <a:pt x="4057046" y="245998"/>
                  </a:lnTo>
                  <a:cubicBezTo>
                    <a:pt x="4057046" y="273171"/>
                    <a:pt x="4035018" y="295199"/>
                    <a:pt x="4007845" y="295199"/>
                  </a:cubicBezTo>
                  <a:lnTo>
                    <a:pt x="49201" y="295199"/>
                  </a:lnTo>
                  <a:cubicBezTo>
                    <a:pt x="22028" y="295199"/>
                    <a:pt x="0" y="273171"/>
                    <a:pt x="0" y="245998"/>
                  </a:cubicBezTo>
                  <a:lnTo>
                    <a:pt x="0" y="4920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757" tIns="14410" rIns="167757" bIns="14410" numCol="1" spcCol="1270" anchor="ctr" anchorCtr="0">
              <a:spAutoFit/>
            </a:bodyPr>
            <a:lstStyle/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i="0" u="none" strike="noStrike" kern="1200" dirty="0">
                  <a:solidFill>
                    <a:schemeClr val="bg1"/>
                  </a:solidFill>
                  <a:effectLst/>
                </a:rPr>
                <a:t>🛒 Торговые центры</a:t>
              </a: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E6D44C3B-C6EA-A689-DF2F-2B675095643D}"/>
                </a:ext>
              </a:extLst>
            </p:cNvPr>
            <p:cNvSpPr/>
            <p:nvPr/>
          </p:nvSpPr>
          <p:spPr>
            <a:xfrm>
              <a:off x="157395" y="5979277"/>
              <a:ext cx="5795781" cy="614250"/>
            </a:xfrm>
            <a:custGeom>
              <a:avLst/>
              <a:gdLst>
                <a:gd name="connsiteX0" fmla="*/ 0 w 5795781"/>
                <a:gd name="connsiteY0" fmla="*/ 102377 h 614250"/>
                <a:gd name="connsiteX1" fmla="*/ 102377 w 5795781"/>
                <a:gd name="connsiteY1" fmla="*/ 0 h 614250"/>
                <a:gd name="connsiteX2" fmla="*/ 5693404 w 5795781"/>
                <a:gd name="connsiteY2" fmla="*/ 0 h 614250"/>
                <a:gd name="connsiteX3" fmla="*/ 5795781 w 5795781"/>
                <a:gd name="connsiteY3" fmla="*/ 102377 h 614250"/>
                <a:gd name="connsiteX4" fmla="*/ 5795781 w 5795781"/>
                <a:gd name="connsiteY4" fmla="*/ 511873 h 614250"/>
                <a:gd name="connsiteX5" fmla="*/ 5693404 w 5795781"/>
                <a:gd name="connsiteY5" fmla="*/ 614250 h 614250"/>
                <a:gd name="connsiteX6" fmla="*/ 102377 w 5795781"/>
                <a:gd name="connsiteY6" fmla="*/ 614250 h 614250"/>
                <a:gd name="connsiteX7" fmla="*/ 0 w 5795781"/>
                <a:gd name="connsiteY7" fmla="*/ 511873 h 614250"/>
                <a:gd name="connsiteX8" fmla="*/ 0 w 5795781"/>
                <a:gd name="connsiteY8" fmla="*/ 102377 h 61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5781" h="614250">
                  <a:moveTo>
                    <a:pt x="0" y="102377"/>
                  </a:moveTo>
                  <a:cubicBezTo>
                    <a:pt x="0" y="45836"/>
                    <a:pt x="45836" y="0"/>
                    <a:pt x="102377" y="0"/>
                  </a:cubicBezTo>
                  <a:lnTo>
                    <a:pt x="5693404" y="0"/>
                  </a:lnTo>
                  <a:cubicBezTo>
                    <a:pt x="5749945" y="0"/>
                    <a:pt x="5795781" y="45836"/>
                    <a:pt x="5795781" y="102377"/>
                  </a:cubicBezTo>
                  <a:lnTo>
                    <a:pt x="5795781" y="511873"/>
                  </a:lnTo>
                  <a:cubicBezTo>
                    <a:pt x="5795781" y="568414"/>
                    <a:pt x="5749945" y="614250"/>
                    <a:pt x="5693404" y="614250"/>
                  </a:cubicBezTo>
                  <a:lnTo>
                    <a:pt x="102377" y="614250"/>
                  </a:lnTo>
                  <a:cubicBezTo>
                    <a:pt x="45836" y="614250"/>
                    <a:pt x="0" y="568414"/>
                    <a:pt x="0" y="511873"/>
                  </a:cubicBezTo>
                  <a:lnTo>
                    <a:pt x="0" y="102377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802" tIns="238265" rIns="479802" bIns="136665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рекомендации по афише и мероприятиям</a:t>
              </a: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B82DE452-0A7D-C9CB-7C16-59E13478C58B}"/>
                </a:ext>
              </a:extLst>
            </p:cNvPr>
            <p:cNvSpPr/>
            <p:nvPr/>
          </p:nvSpPr>
          <p:spPr>
            <a:xfrm>
              <a:off x="447184" y="5803143"/>
              <a:ext cx="4057046" cy="352267"/>
            </a:xfrm>
            <a:custGeom>
              <a:avLst/>
              <a:gdLst>
                <a:gd name="connsiteX0" fmla="*/ 0 w 4057046"/>
                <a:gd name="connsiteY0" fmla="*/ 49201 h 295199"/>
                <a:gd name="connsiteX1" fmla="*/ 49201 w 4057046"/>
                <a:gd name="connsiteY1" fmla="*/ 0 h 295199"/>
                <a:gd name="connsiteX2" fmla="*/ 4007845 w 4057046"/>
                <a:gd name="connsiteY2" fmla="*/ 0 h 295199"/>
                <a:gd name="connsiteX3" fmla="*/ 4057046 w 4057046"/>
                <a:gd name="connsiteY3" fmla="*/ 49201 h 295199"/>
                <a:gd name="connsiteX4" fmla="*/ 4057046 w 4057046"/>
                <a:gd name="connsiteY4" fmla="*/ 245998 h 295199"/>
                <a:gd name="connsiteX5" fmla="*/ 4007845 w 4057046"/>
                <a:gd name="connsiteY5" fmla="*/ 295199 h 295199"/>
                <a:gd name="connsiteX6" fmla="*/ 49201 w 4057046"/>
                <a:gd name="connsiteY6" fmla="*/ 295199 h 295199"/>
                <a:gd name="connsiteX7" fmla="*/ 0 w 4057046"/>
                <a:gd name="connsiteY7" fmla="*/ 245998 h 295199"/>
                <a:gd name="connsiteX8" fmla="*/ 0 w 4057046"/>
                <a:gd name="connsiteY8" fmla="*/ 49201 h 29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7046" h="295199">
                  <a:moveTo>
                    <a:pt x="0" y="49201"/>
                  </a:moveTo>
                  <a:cubicBezTo>
                    <a:pt x="0" y="22028"/>
                    <a:pt x="22028" y="0"/>
                    <a:pt x="49201" y="0"/>
                  </a:cubicBezTo>
                  <a:lnTo>
                    <a:pt x="4007845" y="0"/>
                  </a:lnTo>
                  <a:cubicBezTo>
                    <a:pt x="4035018" y="0"/>
                    <a:pt x="4057046" y="22028"/>
                    <a:pt x="4057046" y="49201"/>
                  </a:cubicBezTo>
                  <a:lnTo>
                    <a:pt x="4057046" y="245998"/>
                  </a:lnTo>
                  <a:cubicBezTo>
                    <a:pt x="4057046" y="273171"/>
                    <a:pt x="4035018" y="295199"/>
                    <a:pt x="4007845" y="295199"/>
                  </a:cubicBezTo>
                  <a:lnTo>
                    <a:pt x="49201" y="295199"/>
                  </a:lnTo>
                  <a:cubicBezTo>
                    <a:pt x="22028" y="295199"/>
                    <a:pt x="0" y="273171"/>
                    <a:pt x="0" y="245998"/>
                  </a:cubicBezTo>
                  <a:lnTo>
                    <a:pt x="0" y="4920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757" tIns="14410" rIns="167757" bIns="14410" numCol="1" spcCol="1270" anchor="ctr" anchorCtr="0">
              <a:spAutoFit/>
            </a:bodyPr>
            <a:lstStyle/>
            <a:p>
              <a:pPr marL="0" lvl="0" indent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i="0" u="none" strike="noStrike" kern="1200" dirty="0">
                  <a:solidFill>
                    <a:schemeClr val="bg1"/>
                  </a:solidFill>
                  <a:effectLst/>
                </a:rPr>
                <a:t>📅 Культурные платформы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416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E825690-4A96-8EC9-CC84-5764EA900C5D}"/>
              </a:ext>
            </a:extLst>
          </p:cNvPr>
          <p:cNvSpPr txBox="1">
            <a:spLocks/>
          </p:cNvSpPr>
          <p:nvPr/>
        </p:nvSpPr>
        <p:spPr>
          <a:xfrm>
            <a:off x="3399999" y="534235"/>
            <a:ext cx="5507333" cy="4984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100" dirty="0">
                <a:solidFill>
                  <a:schemeClr val="accent1"/>
                </a:solidFill>
              </a:rPr>
              <a:t>Полученные результаты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84A4723-6C76-DF47-A49F-6B47208506D2}"/>
              </a:ext>
            </a:extLst>
          </p:cNvPr>
          <p:cNvGrpSpPr/>
          <p:nvPr/>
        </p:nvGrpSpPr>
        <p:grpSpPr>
          <a:xfrm>
            <a:off x="2032000" y="1348026"/>
            <a:ext cx="8128000" cy="5175494"/>
            <a:chOff x="2032000" y="1348026"/>
            <a:chExt cx="8128000" cy="517549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ABB7ABE-C16D-A113-C2A8-3B1641F0E199}"/>
                </a:ext>
              </a:extLst>
            </p:cNvPr>
            <p:cNvSpPr/>
            <p:nvPr/>
          </p:nvSpPr>
          <p:spPr>
            <a:xfrm>
              <a:off x="2032000" y="1539906"/>
              <a:ext cx="8128000" cy="839474"/>
            </a:xfrm>
            <a:custGeom>
              <a:avLst/>
              <a:gdLst>
                <a:gd name="connsiteX0" fmla="*/ 0 w 8128000"/>
                <a:gd name="connsiteY0" fmla="*/ 139915 h 839474"/>
                <a:gd name="connsiteX1" fmla="*/ 139915 w 8128000"/>
                <a:gd name="connsiteY1" fmla="*/ 0 h 839474"/>
                <a:gd name="connsiteX2" fmla="*/ 7988085 w 8128000"/>
                <a:gd name="connsiteY2" fmla="*/ 0 h 839474"/>
                <a:gd name="connsiteX3" fmla="*/ 8128000 w 8128000"/>
                <a:gd name="connsiteY3" fmla="*/ 139915 h 839474"/>
                <a:gd name="connsiteX4" fmla="*/ 8128000 w 8128000"/>
                <a:gd name="connsiteY4" fmla="*/ 699559 h 839474"/>
                <a:gd name="connsiteX5" fmla="*/ 7988085 w 8128000"/>
                <a:gd name="connsiteY5" fmla="*/ 839474 h 839474"/>
                <a:gd name="connsiteX6" fmla="*/ 139915 w 8128000"/>
                <a:gd name="connsiteY6" fmla="*/ 839474 h 839474"/>
                <a:gd name="connsiteX7" fmla="*/ 0 w 8128000"/>
                <a:gd name="connsiteY7" fmla="*/ 699559 h 839474"/>
                <a:gd name="connsiteX8" fmla="*/ 0 w 8128000"/>
                <a:gd name="connsiteY8" fmla="*/ 139915 h 83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839474">
                  <a:moveTo>
                    <a:pt x="0" y="139915"/>
                  </a:moveTo>
                  <a:cubicBezTo>
                    <a:pt x="0" y="62642"/>
                    <a:pt x="62642" y="0"/>
                    <a:pt x="139915" y="0"/>
                  </a:cubicBezTo>
                  <a:lnTo>
                    <a:pt x="7988085" y="0"/>
                  </a:lnTo>
                  <a:cubicBezTo>
                    <a:pt x="8065358" y="0"/>
                    <a:pt x="8128000" y="62642"/>
                    <a:pt x="8128000" y="139915"/>
                  </a:cubicBezTo>
                  <a:lnTo>
                    <a:pt x="8128000" y="699559"/>
                  </a:lnTo>
                  <a:cubicBezTo>
                    <a:pt x="8128000" y="776832"/>
                    <a:pt x="8065358" y="839474"/>
                    <a:pt x="7988085" y="839474"/>
                  </a:cubicBezTo>
                  <a:lnTo>
                    <a:pt x="139915" y="839474"/>
                  </a:lnTo>
                  <a:cubicBezTo>
                    <a:pt x="62642" y="839474"/>
                    <a:pt x="0" y="776832"/>
                    <a:pt x="0" y="699559"/>
                  </a:cubicBezTo>
                  <a:lnTo>
                    <a:pt x="0" y="139915"/>
                  </a:lnTo>
                  <a:close/>
                </a:path>
              </a:pathLst>
            </a:cu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1803" tIns="291600" rIns="671803" bIns="13343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определена структура входных данных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разработана логика маршрутизации и рекомендации</a:t>
              </a: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E8C200EA-BDBE-E9DE-097C-8C6D3267275A}"/>
                </a:ext>
              </a:extLst>
            </p:cNvPr>
            <p:cNvSpPr/>
            <p:nvPr/>
          </p:nvSpPr>
          <p:spPr>
            <a:xfrm>
              <a:off x="2438399" y="1348026"/>
              <a:ext cx="6568441" cy="383760"/>
            </a:xfrm>
            <a:custGeom>
              <a:avLst/>
              <a:gdLst>
                <a:gd name="connsiteX0" fmla="*/ 0 w 5689599"/>
                <a:gd name="connsiteY0" fmla="*/ 63961 h 383760"/>
                <a:gd name="connsiteX1" fmla="*/ 63961 w 5689599"/>
                <a:gd name="connsiteY1" fmla="*/ 0 h 383760"/>
                <a:gd name="connsiteX2" fmla="*/ 5625638 w 5689599"/>
                <a:gd name="connsiteY2" fmla="*/ 0 h 383760"/>
                <a:gd name="connsiteX3" fmla="*/ 5689599 w 5689599"/>
                <a:gd name="connsiteY3" fmla="*/ 63961 h 383760"/>
                <a:gd name="connsiteX4" fmla="*/ 5689599 w 5689599"/>
                <a:gd name="connsiteY4" fmla="*/ 319799 h 383760"/>
                <a:gd name="connsiteX5" fmla="*/ 5625638 w 5689599"/>
                <a:gd name="connsiteY5" fmla="*/ 383760 h 383760"/>
                <a:gd name="connsiteX6" fmla="*/ 63961 w 5689599"/>
                <a:gd name="connsiteY6" fmla="*/ 383760 h 383760"/>
                <a:gd name="connsiteX7" fmla="*/ 0 w 5689599"/>
                <a:gd name="connsiteY7" fmla="*/ 319799 h 383760"/>
                <a:gd name="connsiteX8" fmla="*/ 0 w 5689599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599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5625638" y="0"/>
                  </a:lnTo>
                  <a:cubicBezTo>
                    <a:pt x="5660963" y="0"/>
                    <a:pt x="5689599" y="28636"/>
                    <a:pt x="5689599" y="63961"/>
                  </a:cubicBezTo>
                  <a:lnTo>
                    <a:pt x="5689599" y="319799"/>
                  </a:lnTo>
                  <a:cubicBezTo>
                    <a:pt x="5689599" y="355124"/>
                    <a:pt x="5660963" y="383760"/>
                    <a:pt x="5625638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787" tIns="18734" rIns="233787" bIns="18734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700" b="1" kern="1200" dirty="0"/>
                <a:t>1) Спроектирована архитектура системы</a:t>
              </a:r>
              <a:endParaRPr lang="ru-RU" sz="1700" kern="1200" dirty="0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91486B99-97A4-9444-D468-1CF0A78177A7}"/>
                </a:ext>
              </a:extLst>
            </p:cNvPr>
            <p:cNvSpPr/>
            <p:nvPr/>
          </p:nvSpPr>
          <p:spPr>
            <a:xfrm>
              <a:off x="2032000" y="2641461"/>
              <a:ext cx="8128000" cy="1289925"/>
            </a:xfrm>
            <a:custGeom>
              <a:avLst/>
              <a:gdLst>
                <a:gd name="connsiteX0" fmla="*/ 0 w 8128000"/>
                <a:gd name="connsiteY0" fmla="*/ 214992 h 1289925"/>
                <a:gd name="connsiteX1" fmla="*/ 214992 w 8128000"/>
                <a:gd name="connsiteY1" fmla="*/ 0 h 1289925"/>
                <a:gd name="connsiteX2" fmla="*/ 7913008 w 8128000"/>
                <a:gd name="connsiteY2" fmla="*/ 0 h 1289925"/>
                <a:gd name="connsiteX3" fmla="*/ 8128000 w 8128000"/>
                <a:gd name="connsiteY3" fmla="*/ 214992 h 1289925"/>
                <a:gd name="connsiteX4" fmla="*/ 8128000 w 8128000"/>
                <a:gd name="connsiteY4" fmla="*/ 1074933 h 1289925"/>
                <a:gd name="connsiteX5" fmla="*/ 7913008 w 8128000"/>
                <a:gd name="connsiteY5" fmla="*/ 1289925 h 1289925"/>
                <a:gd name="connsiteX6" fmla="*/ 214992 w 8128000"/>
                <a:gd name="connsiteY6" fmla="*/ 1289925 h 1289925"/>
                <a:gd name="connsiteX7" fmla="*/ 0 w 8128000"/>
                <a:gd name="connsiteY7" fmla="*/ 1074933 h 1289925"/>
                <a:gd name="connsiteX8" fmla="*/ 0 w 8128000"/>
                <a:gd name="connsiteY8" fmla="*/ 214992 h 128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289925">
                  <a:moveTo>
                    <a:pt x="0" y="214992"/>
                  </a:moveTo>
                  <a:cubicBezTo>
                    <a:pt x="0" y="96255"/>
                    <a:pt x="96255" y="0"/>
                    <a:pt x="214992" y="0"/>
                  </a:cubicBezTo>
                  <a:lnTo>
                    <a:pt x="7913008" y="0"/>
                  </a:lnTo>
                  <a:cubicBezTo>
                    <a:pt x="8031745" y="0"/>
                    <a:pt x="8128000" y="96255"/>
                    <a:pt x="8128000" y="214992"/>
                  </a:cubicBezTo>
                  <a:lnTo>
                    <a:pt x="8128000" y="1074933"/>
                  </a:lnTo>
                  <a:cubicBezTo>
                    <a:pt x="8128000" y="1193670"/>
                    <a:pt x="8031745" y="1289925"/>
                    <a:pt x="7913008" y="1289925"/>
                  </a:cubicBezTo>
                  <a:lnTo>
                    <a:pt x="214992" y="1289925"/>
                  </a:lnTo>
                  <a:cubicBezTo>
                    <a:pt x="96255" y="1289925"/>
                    <a:pt x="0" y="1193670"/>
                    <a:pt x="0" y="1074933"/>
                  </a:cubicBezTo>
                  <a:lnTo>
                    <a:pt x="0" y="214992"/>
                  </a:lnTo>
                  <a:close/>
                </a:path>
              </a:pathLst>
            </a:cu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792" tIns="291600" rIns="693792" bIns="15542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разработана рекомендательная система коллаборативной фильтрации</a:t>
              </a:r>
              <a:r>
                <a:rPr lang="en-US" sz="1500" kern="1200" dirty="0">
                  <a:solidFill>
                    <a:schemeClr val="accent1"/>
                  </a:solidFill>
                </a:rPr>
                <a:t>;</a:t>
              </a:r>
              <a:endParaRPr lang="ru-RU" sz="1500" kern="1200" dirty="0">
                <a:solidFill>
                  <a:schemeClr val="accent1"/>
                </a:solidFill>
              </a:endParaRP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разработана рекомендательная система на основе сходства объектов</a:t>
              </a:r>
              <a:r>
                <a:rPr lang="en-US" sz="1500" kern="1200" dirty="0">
                  <a:solidFill>
                    <a:schemeClr val="accent1"/>
                  </a:solidFill>
                </a:rPr>
                <a:t>;</a:t>
              </a:r>
              <a:endParaRPr lang="ru-RU" sz="1500" kern="1200" dirty="0">
                <a:solidFill>
                  <a:schemeClr val="accent1"/>
                </a:solidFill>
              </a:endParaRP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реализован алгоритм объединения рекомендаций с учетом влияния каждой системы на конечный результат</a:t>
              </a: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5262B2A6-5F6F-5BF3-E35D-ED4E069E6C14}"/>
                </a:ext>
              </a:extLst>
            </p:cNvPr>
            <p:cNvSpPr/>
            <p:nvPr/>
          </p:nvSpPr>
          <p:spPr>
            <a:xfrm>
              <a:off x="2438400" y="2449581"/>
              <a:ext cx="6568440" cy="383760"/>
            </a:xfrm>
            <a:custGeom>
              <a:avLst/>
              <a:gdLst>
                <a:gd name="connsiteX0" fmla="*/ 0 w 5689599"/>
                <a:gd name="connsiteY0" fmla="*/ 63961 h 383760"/>
                <a:gd name="connsiteX1" fmla="*/ 63961 w 5689599"/>
                <a:gd name="connsiteY1" fmla="*/ 0 h 383760"/>
                <a:gd name="connsiteX2" fmla="*/ 5625638 w 5689599"/>
                <a:gd name="connsiteY2" fmla="*/ 0 h 383760"/>
                <a:gd name="connsiteX3" fmla="*/ 5689599 w 5689599"/>
                <a:gd name="connsiteY3" fmla="*/ 63961 h 383760"/>
                <a:gd name="connsiteX4" fmla="*/ 5689599 w 5689599"/>
                <a:gd name="connsiteY4" fmla="*/ 319799 h 383760"/>
                <a:gd name="connsiteX5" fmla="*/ 5625638 w 5689599"/>
                <a:gd name="connsiteY5" fmla="*/ 383760 h 383760"/>
                <a:gd name="connsiteX6" fmla="*/ 63961 w 5689599"/>
                <a:gd name="connsiteY6" fmla="*/ 383760 h 383760"/>
                <a:gd name="connsiteX7" fmla="*/ 0 w 5689599"/>
                <a:gd name="connsiteY7" fmla="*/ 319799 h 383760"/>
                <a:gd name="connsiteX8" fmla="*/ 0 w 5689599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599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5625638" y="0"/>
                  </a:lnTo>
                  <a:cubicBezTo>
                    <a:pt x="5660963" y="0"/>
                    <a:pt x="5689599" y="28636"/>
                    <a:pt x="5689599" y="63961"/>
                  </a:cubicBezTo>
                  <a:lnTo>
                    <a:pt x="5689599" y="319799"/>
                  </a:lnTo>
                  <a:cubicBezTo>
                    <a:pt x="5689599" y="355124"/>
                    <a:pt x="5660963" y="383760"/>
                    <a:pt x="5625638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787" tIns="18734" rIns="233787" bIns="18734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700" b="1" kern="1200" dirty="0"/>
                <a:t>2) Реализована гибридная рекомендательная система</a:t>
              </a:r>
              <a:endParaRPr lang="ru-RU" sz="1700" kern="1200" dirty="0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8EA312F8-EBC4-73B5-8570-869306D383C4}"/>
                </a:ext>
              </a:extLst>
            </p:cNvPr>
            <p:cNvSpPr/>
            <p:nvPr/>
          </p:nvSpPr>
          <p:spPr>
            <a:xfrm>
              <a:off x="2032000" y="4193466"/>
              <a:ext cx="8128000" cy="1248975"/>
            </a:xfrm>
            <a:custGeom>
              <a:avLst/>
              <a:gdLst>
                <a:gd name="connsiteX0" fmla="*/ 0 w 8128000"/>
                <a:gd name="connsiteY0" fmla="*/ 208167 h 1248975"/>
                <a:gd name="connsiteX1" fmla="*/ 208167 w 8128000"/>
                <a:gd name="connsiteY1" fmla="*/ 0 h 1248975"/>
                <a:gd name="connsiteX2" fmla="*/ 7919833 w 8128000"/>
                <a:gd name="connsiteY2" fmla="*/ 0 h 1248975"/>
                <a:gd name="connsiteX3" fmla="*/ 8128000 w 8128000"/>
                <a:gd name="connsiteY3" fmla="*/ 208167 h 1248975"/>
                <a:gd name="connsiteX4" fmla="*/ 8128000 w 8128000"/>
                <a:gd name="connsiteY4" fmla="*/ 1040808 h 1248975"/>
                <a:gd name="connsiteX5" fmla="*/ 7919833 w 8128000"/>
                <a:gd name="connsiteY5" fmla="*/ 1248975 h 1248975"/>
                <a:gd name="connsiteX6" fmla="*/ 208167 w 8128000"/>
                <a:gd name="connsiteY6" fmla="*/ 1248975 h 1248975"/>
                <a:gd name="connsiteX7" fmla="*/ 0 w 8128000"/>
                <a:gd name="connsiteY7" fmla="*/ 1040808 h 1248975"/>
                <a:gd name="connsiteX8" fmla="*/ 0 w 8128000"/>
                <a:gd name="connsiteY8" fmla="*/ 208167 h 12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1248975">
                  <a:moveTo>
                    <a:pt x="0" y="208167"/>
                  </a:moveTo>
                  <a:cubicBezTo>
                    <a:pt x="0" y="93200"/>
                    <a:pt x="93200" y="0"/>
                    <a:pt x="208167" y="0"/>
                  </a:cubicBezTo>
                  <a:lnTo>
                    <a:pt x="7919833" y="0"/>
                  </a:lnTo>
                  <a:cubicBezTo>
                    <a:pt x="8034800" y="0"/>
                    <a:pt x="8128000" y="93200"/>
                    <a:pt x="8128000" y="208167"/>
                  </a:cubicBezTo>
                  <a:lnTo>
                    <a:pt x="8128000" y="1040808"/>
                  </a:lnTo>
                  <a:cubicBezTo>
                    <a:pt x="8128000" y="1155775"/>
                    <a:pt x="8034800" y="1248975"/>
                    <a:pt x="7919833" y="1248975"/>
                  </a:cubicBezTo>
                  <a:lnTo>
                    <a:pt x="208167" y="1248975"/>
                  </a:lnTo>
                  <a:cubicBezTo>
                    <a:pt x="93200" y="1248975"/>
                    <a:pt x="0" y="1155775"/>
                    <a:pt x="0" y="1040808"/>
                  </a:cubicBezTo>
                  <a:lnTo>
                    <a:pt x="0" y="208167"/>
                  </a:lnTo>
                  <a:close/>
                </a:path>
              </a:pathLst>
            </a:custGeom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1793" tIns="291600" rIns="691793" bIns="15342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реализован гибридный метаэвристический алгоритм </a:t>
              </a:r>
              <a:r>
                <a:rPr lang="en-US" sz="1500" kern="1200" dirty="0">
                  <a:solidFill>
                    <a:schemeClr val="accent1"/>
                  </a:solidFill>
                </a:rPr>
                <a:t>HSATS </a:t>
              </a:r>
              <a:r>
                <a:rPr lang="ru-RU" sz="1500" kern="1200" dirty="0">
                  <a:solidFill>
                    <a:schemeClr val="accent1"/>
                  </a:solidFill>
                </a:rPr>
                <a:t>в рамках которого также реализованы табу-поиск алгоритм имитации отжига</a:t>
              </a: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произведено сравнение скорости и качества работы реализованного  с конкурентами (</a:t>
              </a:r>
              <a:r>
                <a:rPr lang="en-US" sz="1500" kern="1200" dirty="0">
                  <a:solidFill>
                    <a:schemeClr val="accent1"/>
                  </a:solidFill>
                </a:rPr>
                <a:t>OR-TOOLS</a:t>
              </a:r>
              <a:r>
                <a:rPr lang="ru-RU" sz="1500" kern="1200" dirty="0">
                  <a:solidFill>
                    <a:schemeClr val="accent1"/>
                  </a:solidFill>
                </a:rPr>
                <a:t> и жадный алгоритм)</a:t>
              </a:r>
              <a:r>
                <a:rPr lang="en-US" sz="1500" kern="1200" dirty="0">
                  <a:solidFill>
                    <a:schemeClr val="accent1"/>
                  </a:solidFill>
                </a:rPr>
                <a:t>;</a:t>
              </a:r>
              <a:endParaRPr lang="ru-RU" sz="15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D69A803A-BEFF-0200-57DB-F4C948249A88}"/>
                </a:ext>
              </a:extLst>
            </p:cNvPr>
            <p:cNvSpPr/>
            <p:nvPr/>
          </p:nvSpPr>
          <p:spPr>
            <a:xfrm>
              <a:off x="2438400" y="4001586"/>
              <a:ext cx="6568440" cy="383760"/>
            </a:xfrm>
            <a:custGeom>
              <a:avLst/>
              <a:gdLst>
                <a:gd name="connsiteX0" fmla="*/ 0 w 5689599"/>
                <a:gd name="connsiteY0" fmla="*/ 63961 h 383760"/>
                <a:gd name="connsiteX1" fmla="*/ 63961 w 5689599"/>
                <a:gd name="connsiteY1" fmla="*/ 0 h 383760"/>
                <a:gd name="connsiteX2" fmla="*/ 5625638 w 5689599"/>
                <a:gd name="connsiteY2" fmla="*/ 0 h 383760"/>
                <a:gd name="connsiteX3" fmla="*/ 5689599 w 5689599"/>
                <a:gd name="connsiteY3" fmla="*/ 63961 h 383760"/>
                <a:gd name="connsiteX4" fmla="*/ 5689599 w 5689599"/>
                <a:gd name="connsiteY4" fmla="*/ 319799 h 383760"/>
                <a:gd name="connsiteX5" fmla="*/ 5625638 w 5689599"/>
                <a:gd name="connsiteY5" fmla="*/ 383760 h 383760"/>
                <a:gd name="connsiteX6" fmla="*/ 63961 w 5689599"/>
                <a:gd name="connsiteY6" fmla="*/ 383760 h 383760"/>
                <a:gd name="connsiteX7" fmla="*/ 0 w 5689599"/>
                <a:gd name="connsiteY7" fmla="*/ 319799 h 383760"/>
                <a:gd name="connsiteX8" fmla="*/ 0 w 5689599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599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5625638" y="0"/>
                  </a:lnTo>
                  <a:cubicBezTo>
                    <a:pt x="5660963" y="0"/>
                    <a:pt x="5689599" y="28636"/>
                    <a:pt x="5689599" y="63961"/>
                  </a:cubicBezTo>
                  <a:lnTo>
                    <a:pt x="5689599" y="319799"/>
                  </a:lnTo>
                  <a:cubicBezTo>
                    <a:pt x="5689599" y="355124"/>
                    <a:pt x="5660963" y="383760"/>
                    <a:pt x="5625638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787" tIns="18734" rIns="233787" bIns="18734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ru-RU" sz="1700" b="1" kern="1200" dirty="0"/>
                <a:t>3) Разработан гибридный метаэвристический алгоритм</a:t>
              </a: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C12C524-2333-0AF1-FC5C-441CB50CE021}"/>
                </a:ext>
              </a:extLst>
            </p:cNvPr>
            <p:cNvSpPr/>
            <p:nvPr/>
          </p:nvSpPr>
          <p:spPr>
            <a:xfrm>
              <a:off x="2032000" y="5704521"/>
              <a:ext cx="8128000" cy="818999"/>
            </a:xfrm>
            <a:custGeom>
              <a:avLst/>
              <a:gdLst>
                <a:gd name="connsiteX0" fmla="*/ 0 w 8128000"/>
                <a:gd name="connsiteY0" fmla="*/ 136503 h 818999"/>
                <a:gd name="connsiteX1" fmla="*/ 136503 w 8128000"/>
                <a:gd name="connsiteY1" fmla="*/ 0 h 818999"/>
                <a:gd name="connsiteX2" fmla="*/ 7991497 w 8128000"/>
                <a:gd name="connsiteY2" fmla="*/ 0 h 818999"/>
                <a:gd name="connsiteX3" fmla="*/ 8128000 w 8128000"/>
                <a:gd name="connsiteY3" fmla="*/ 136503 h 818999"/>
                <a:gd name="connsiteX4" fmla="*/ 8128000 w 8128000"/>
                <a:gd name="connsiteY4" fmla="*/ 682496 h 818999"/>
                <a:gd name="connsiteX5" fmla="*/ 7991497 w 8128000"/>
                <a:gd name="connsiteY5" fmla="*/ 818999 h 818999"/>
                <a:gd name="connsiteX6" fmla="*/ 136503 w 8128000"/>
                <a:gd name="connsiteY6" fmla="*/ 818999 h 818999"/>
                <a:gd name="connsiteX7" fmla="*/ 0 w 8128000"/>
                <a:gd name="connsiteY7" fmla="*/ 682496 h 818999"/>
                <a:gd name="connsiteX8" fmla="*/ 0 w 8128000"/>
                <a:gd name="connsiteY8" fmla="*/ 136503 h 81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28000" h="818999">
                  <a:moveTo>
                    <a:pt x="0" y="136503"/>
                  </a:moveTo>
                  <a:cubicBezTo>
                    <a:pt x="0" y="61114"/>
                    <a:pt x="61114" y="0"/>
                    <a:pt x="136503" y="0"/>
                  </a:cubicBezTo>
                  <a:lnTo>
                    <a:pt x="7991497" y="0"/>
                  </a:lnTo>
                  <a:cubicBezTo>
                    <a:pt x="8066886" y="0"/>
                    <a:pt x="8128000" y="61114"/>
                    <a:pt x="8128000" y="136503"/>
                  </a:cubicBezTo>
                  <a:lnTo>
                    <a:pt x="8128000" y="682496"/>
                  </a:lnTo>
                  <a:cubicBezTo>
                    <a:pt x="8128000" y="757885"/>
                    <a:pt x="8066886" y="818999"/>
                    <a:pt x="7991497" y="818999"/>
                  </a:cubicBezTo>
                  <a:lnTo>
                    <a:pt x="136503" y="818999"/>
                  </a:lnTo>
                  <a:cubicBezTo>
                    <a:pt x="61114" y="818999"/>
                    <a:pt x="0" y="757885"/>
                    <a:pt x="0" y="682496"/>
                  </a:cubicBezTo>
                  <a:lnTo>
                    <a:pt x="0" y="136503"/>
                  </a:lnTo>
                  <a:close/>
                </a:path>
              </a:pathLst>
            </a:custGeom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0803" tIns="291600" rIns="670803" bIns="132436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для визуализации маршрута произведена интеграция со сторонними сервисами для визуализации построенных маршрутов</a:t>
              </a:r>
              <a:r>
                <a:rPr lang="en-US" sz="1500" kern="1200" dirty="0">
                  <a:solidFill>
                    <a:schemeClr val="accent1"/>
                  </a:solidFill>
                </a:rPr>
                <a:t>;</a:t>
              </a:r>
              <a:endParaRPr lang="ru-RU" sz="15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CB9BC25-2B0C-E9B8-0ECF-697352EBA9B1}"/>
                </a:ext>
              </a:extLst>
            </p:cNvPr>
            <p:cNvSpPr/>
            <p:nvPr/>
          </p:nvSpPr>
          <p:spPr>
            <a:xfrm>
              <a:off x="2438400" y="5512641"/>
              <a:ext cx="6568440" cy="383760"/>
            </a:xfrm>
            <a:custGeom>
              <a:avLst/>
              <a:gdLst>
                <a:gd name="connsiteX0" fmla="*/ 0 w 5689599"/>
                <a:gd name="connsiteY0" fmla="*/ 63961 h 383760"/>
                <a:gd name="connsiteX1" fmla="*/ 63961 w 5689599"/>
                <a:gd name="connsiteY1" fmla="*/ 0 h 383760"/>
                <a:gd name="connsiteX2" fmla="*/ 5625638 w 5689599"/>
                <a:gd name="connsiteY2" fmla="*/ 0 h 383760"/>
                <a:gd name="connsiteX3" fmla="*/ 5689599 w 5689599"/>
                <a:gd name="connsiteY3" fmla="*/ 63961 h 383760"/>
                <a:gd name="connsiteX4" fmla="*/ 5689599 w 5689599"/>
                <a:gd name="connsiteY4" fmla="*/ 319799 h 383760"/>
                <a:gd name="connsiteX5" fmla="*/ 5625638 w 5689599"/>
                <a:gd name="connsiteY5" fmla="*/ 383760 h 383760"/>
                <a:gd name="connsiteX6" fmla="*/ 63961 w 5689599"/>
                <a:gd name="connsiteY6" fmla="*/ 383760 h 383760"/>
                <a:gd name="connsiteX7" fmla="*/ 0 w 5689599"/>
                <a:gd name="connsiteY7" fmla="*/ 319799 h 383760"/>
                <a:gd name="connsiteX8" fmla="*/ 0 w 5689599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599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5625638" y="0"/>
                  </a:lnTo>
                  <a:cubicBezTo>
                    <a:pt x="5660963" y="0"/>
                    <a:pt x="5689599" y="28636"/>
                    <a:pt x="5689599" y="63961"/>
                  </a:cubicBezTo>
                  <a:lnTo>
                    <a:pt x="5689599" y="319799"/>
                  </a:lnTo>
                  <a:cubicBezTo>
                    <a:pt x="5689599" y="355124"/>
                    <a:pt x="5660963" y="383760"/>
                    <a:pt x="5625638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787" tIns="18734" rIns="233787" bIns="18734" numCol="1" spcCol="1270" anchor="ctr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ru-RU" sz="1700" b="1" kern="1200" dirty="0"/>
                <a:t>4) Визуализирован маршрут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68AD9DD-3178-FC71-FFBD-329D5D09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1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9CA577-E3F0-088B-FDDF-B8AA10121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769" y="533291"/>
            <a:ext cx="2882462" cy="654378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1"/>
                </a:solidFill>
              </a:rPr>
              <a:t>Публикации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B008E5-300D-8FE2-CE2E-28E23385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15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4C294-DCC7-F1B0-5426-409C62C5C2C3}"/>
              </a:ext>
            </a:extLst>
          </p:cNvPr>
          <p:cNvSpPr txBox="1"/>
          <p:nvPr/>
        </p:nvSpPr>
        <p:spPr>
          <a:xfrm>
            <a:off x="335805" y="1552499"/>
            <a:ext cx="1152038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100" b="0" i="0" u="none" strike="noStrike" dirty="0">
                <a:solidFill>
                  <a:schemeClr val="accent1"/>
                </a:solidFill>
                <a:effectLst/>
              </a:rPr>
              <a:t>Шекунов М.А. Интеграция рекомендательных алгоритмов и решения задачи оптимизации для улучшения опыта туристов / Тезисы докладов 21-й Всероссийской конференции с международным участием "Математические методы распознавания образов (ММРО-21)" (Москва, 2023). М.: Российская Академия наук, 2023. С. 57.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100" b="0" i="0" u="none" strike="noStrike" dirty="0">
              <a:solidFill>
                <a:schemeClr val="accent1"/>
              </a:solidFill>
              <a:effectLst/>
            </a:endParaRP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accent1"/>
                </a:solidFill>
              </a:rPr>
              <a:t>Шекунов М.А. Система рекомендаций на основе стохастической оптимизации / Материалы </a:t>
            </a:r>
            <a:r>
              <a:rPr lang="en-US" sz="2100" dirty="0">
                <a:solidFill>
                  <a:schemeClr val="accent1"/>
                </a:solidFill>
              </a:rPr>
              <a:t>I </a:t>
            </a:r>
            <a:r>
              <a:rPr lang="ru-RU" sz="2100" dirty="0">
                <a:solidFill>
                  <a:schemeClr val="accent1"/>
                </a:solidFill>
              </a:rPr>
              <a:t>Всероссийской школы Национального центра физики и математики по искусственному интеллекту и большим данным в технических, промышленных, природных и социальных системах для студентов, аспирантов, молодых ученых и специалистов (Саров, 2023). Саров: ИПЦ ФГУП «РФЯЦ-ВНИИЭФ», 2023. С. 109.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2100" dirty="0">
              <a:solidFill>
                <a:schemeClr val="accent1"/>
              </a:solidFill>
            </a:endParaRPr>
          </a:p>
          <a:p>
            <a:pPr marL="342900" lvl="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100" dirty="0" err="1">
                <a:solidFill>
                  <a:schemeClr val="accent1"/>
                </a:solidFill>
              </a:rPr>
              <a:t>Барашов</a:t>
            </a:r>
            <a:r>
              <a:rPr lang="ru-RU" sz="2100" dirty="0">
                <a:solidFill>
                  <a:schemeClr val="accent1"/>
                </a:solidFill>
              </a:rPr>
              <a:t> Е.Б., Шекунов М.А. Анализ гибридного имитационного отжига с табу поиском для стохастической задачи ориентирования / Труды 14-го Всероссийского совещания по проблемам управления (ВСПУ-2024). М.: ИПУ РАН, 2024. С. 1193-1197.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0042BDF-005F-2A5B-3A10-706E2E847785}"/>
              </a:ext>
            </a:extLst>
          </p:cNvPr>
          <p:cNvSpPr/>
          <p:nvPr/>
        </p:nvSpPr>
        <p:spPr>
          <a:xfrm>
            <a:off x="242664" y="1391888"/>
            <a:ext cx="11706670" cy="4937869"/>
          </a:xfrm>
          <a:prstGeom prst="roundRect">
            <a:avLst>
              <a:gd name="adj" fmla="val 5548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585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A606D-A2E2-9794-6099-387D3D22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312" y="537247"/>
            <a:ext cx="3841376" cy="603063"/>
          </a:xfrm>
        </p:spPr>
        <p:txBody>
          <a:bodyPr>
            <a:noAutofit/>
          </a:bodyPr>
          <a:lstStyle/>
          <a:p>
            <a:pPr algn="ctr"/>
            <a:r>
              <a:rPr lang="ru-RU" sz="4100" dirty="0">
                <a:solidFill>
                  <a:schemeClr val="accent1"/>
                </a:solidFill>
              </a:rPr>
              <a:t>Код разработки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318BE-086A-B9C3-B518-E25B344C566E}"/>
              </a:ext>
            </a:extLst>
          </p:cNvPr>
          <p:cNvSpPr txBox="1"/>
          <p:nvPr/>
        </p:nvSpPr>
        <p:spPr>
          <a:xfrm>
            <a:off x="4696342" y="5966810"/>
            <a:ext cx="2799316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QR</a:t>
            </a:r>
            <a:r>
              <a:rPr lang="ru-RU" sz="17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-код репозитория </a:t>
            </a:r>
            <a:r>
              <a:rPr lang="en-US" sz="1700" kern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endParaRPr lang="ru-RU" sz="1700" dirty="0">
              <a:solidFill>
                <a:schemeClr val="accent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84CD0A-A347-9026-D0E4-4035E210E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16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73E83E-CEE6-17F7-C13C-58A46D2BB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6271" y="1907352"/>
            <a:ext cx="4059458" cy="4059458"/>
          </a:xfrm>
          <a:prstGeom prst="rect">
            <a:avLst/>
          </a:prstGeom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1FFA68B-D8D9-F22B-4496-2EF9813E50EC}"/>
              </a:ext>
            </a:extLst>
          </p:cNvPr>
          <p:cNvSpPr/>
          <p:nvPr/>
        </p:nvSpPr>
        <p:spPr>
          <a:xfrm>
            <a:off x="4066270" y="1907352"/>
            <a:ext cx="4059458" cy="4059458"/>
          </a:xfrm>
          <a:prstGeom prst="roundRect">
            <a:avLst>
              <a:gd name="adj" fmla="val 8596"/>
            </a:avLst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с двумя скругленными соседними углами 7">
            <a:extLst>
              <a:ext uri="{FF2B5EF4-FFF2-40B4-BE49-F238E27FC236}">
                <a16:creationId xmlns:a16="http://schemas.microsoft.com/office/drawing/2014/main" id="{3956C5F9-69EE-3171-8374-829FE3F919FA}"/>
              </a:ext>
            </a:extLst>
          </p:cNvPr>
          <p:cNvSpPr/>
          <p:nvPr/>
        </p:nvSpPr>
        <p:spPr>
          <a:xfrm>
            <a:off x="4696342" y="5966810"/>
            <a:ext cx="2799316" cy="353943"/>
          </a:xfrm>
          <a:prstGeom prst="round2SameRect">
            <a:avLst>
              <a:gd name="adj1" fmla="val 0"/>
              <a:gd name="adj2" fmla="val 36387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267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CF4C2-AB9B-B25D-8C87-B1761FEC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692" y="2766218"/>
            <a:ext cx="7430616" cy="1325563"/>
          </a:xfrm>
        </p:spPr>
        <p:txBody>
          <a:bodyPr>
            <a:noAutofit/>
          </a:bodyPr>
          <a:lstStyle/>
          <a:p>
            <a:pPr algn="ctr"/>
            <a:r>
              <a:rPr lang="ru-RU" sz="6000" dirty="0">
                <a:solidFill>
                  <a:schemeClr val="accent1"/>
                </a:solidFill>
              </a:rPr>
              <a:t>Спасибо за внимание!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883C7A-EA19-D38C-4F96-F7E5B67D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17</a:t>
            </a:fld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A2411AE-4F43-C62D-86FE-E83B1D917A73}"/>
              </a:ext>
            </a:extLst>
          </p:cNvPr>
          <p:cNvSpPr/>
          <p:nvPr/>
        </p:nvSpPr>
        <p:spPr>
          <a:xfrm>
            <a:off x="1090445" y="2536048"/>
            <a:ext cx="10011110" cy="1785904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276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1A7D7-FAED-4843-3342-6F6BADC1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484" y="554692"/>
            <a:ext cx="3367030" cy="646502"/>
          </a:xfrm>
        </p:spPr>
        <p:txBody>
          <a:bodyPr>
            <a:noAutofit/>
          </a:bodyPr>
          <a:lstStyle/>
          <a:p>
            <a:pPr algn="ctr"/>
            <a:r>
              <a:rPr lang="ru-RU" sz="4100" dirty="0">
                <a:solidFill>
                  <a:schemeClr val="accent1"/>
                </a:solidFill>
              </a:rPr>
              <a:t>Актуальность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5F18B5-2F1F-AA4A-CA65-B2163C01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044"/>
          <a:stretch>
            <a:fillRect/>
          </a:stretch>
        </p:blipFill>
        <p:spPr>
          <a:xfrm>
            <a:off x="6301255" y="2039717"/>
            <a:ext cx="5649715" cy="3087956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2CD0ACC-E184-F604-8BB5-E72037A460C6}"/>
              </a:ext>
            </a:extLst>
          </p:cNvPr>
          <p:cNvGrpSpPr/>
          <p:nvPr/>
        </p:nvGrpSpPr>
        <p:grpSpPr>
          <a:xfrm>
            <a:off x="285418" y="1527015"/>
            <a:ext cx="5810581" cy="5221856"/>
            <a:chOff x="285416" y="1293244"/>
            <a:chExt cx="5810581" cy="522185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2B9111D-245E-15AD-B819-332E21A57FAF}"/>
                </a:ext>
              </a:extLst>
            </p:cNvPr>
            <p:cNvSpPr/>
            <p:nvPr/>
          </p:nvSpPr>
          <p:spPr>
            <a:xfrm>
              <a:off x="285418" y="1412986"/>
              <a:ext cx="5810579" cy="5102114"/>
            </a:xfrm>
            <a:prstGeom prst="rect">
              <a:avLst/>
            </a:prstGeom>
            <a:noFill/>
          </p:spPr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7FA54B10-DBAE-D816-C776-5554D90D5F28}"/>
                </a:ext>
              </a:extLst>
            </p:cNvPr>
            <p:cNvSpPr/>
            <p:nvPr/>
          </p:nvSpPr>
          <p:spPr>
            <a:xfrm>
              <a:off x="285417" y="1293244"/>
              <a:ext cx="5810579" cy="1716038"/>
            </a:xfrm>
            <a:custGeom>
              <a:avLst/>
              <a:gdLst>
                <a:gd name="connsiteX0" fmla="*/ 0 w 5810579"/>
                <a:gd name="connsiteY0" fmla="*/ 226009 h 1356029"/>
                <a:gd name="connsiteX1" fmla="*/ 226009 w 5810579"/>
                <a:gd name="connsiteY1" fmla="*/ 0 h 1356029"/>
                <a:gd name="connsiteX2" fmla="*/ 5584570 w 5810579"/>
                <a:gd name="connsiteY2" fmla="*/ 0 h 1356029"/>
                <a:gd name="connsiteX3" fmla="*/ 5810579 w 5810579"/>
                <a:gd name="connsiteY3" fmla="*/ 226009 h 1356029"/>
                <a:gd name="connsiteX4" fmla="*/ 5810579 w 5810579"/>
                <a:gd name="connsiteY4" fmla="*/ 1130020 h 1356029"/>
                <a:gd name="connsiteX5" fmla="*/ 5584570 w 5810579"/>
                <a:gd name="connsiteY5" fmla="*/ 1356029 h 1356029"/>
                <a:gd name="connsiteX6" fmla="*/ 226009 w 5810579"/>
                <a:gd name="connsiteY6" fmla="*/ 1356029 h 1356029"/>
                <a:gd name="connsiteX7" fmla="*/ 0 w 5810579"/>
                <a:gd name="connsiteY7" fmla="*/ 1130020 h 1356029"/>
                <a:gd name="connsiteX8" fmla="*/ 0 w 5810579"/>
                <a:gd name="connsiteY8" fmla="*/ 226009 h 135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579" h="1356029">
                  <a:moveTo>
                    <a:pt x="0" y="226009"/>
                  </a:moveTo>
                  <a:cubicBezTo>
                    <a:pt x="0" y="101188"/>
                    <a:pt x="101188" y="0"/>
                    <a:pt x="226009" y="0"/>
                  </a:cubicBezTo>
                  <a:lnTo>
                    <a:pt x="5584570" y="0"/>
                  </a:lnTo>
                  <a:cubicBezTo>
                    <a:pt x="5709391" y="0"/>
                    <a:pt x="5810579" y="101188"/>
                    <a:pt x="5810579" y="226009"/>
                  </a:cubicBezTo>
                  <a:lnTo>
                    <a:pt x="5810579" y="1130020"/>
                  </a:lnTo>
                  <a:cubicBezTo>
                    <a:pt x="5810579" y="1254841"/>
                    <a:pt x="5709391" y="1356029"/>
                    <a:pt x="5584570" y="1356029"/>
                  </a:cubicBezTo>
                  <a:lnTo>
                    <a:pt x="226009" y="1356029"/>
                  </a:lnTo>
                  <a:cubicBezTo>
                    <a:pt x="101188" y="1356029"/>
                    <a:pt x="0" y="1254841"/>
                    <a:pt x="0" y="1130020"/>
                  </a:cubicBezTo>
                  <a:lnTo>
                    <a:pt x="0" y="226009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586" tIns="138586" rIns="138586" bIns="138586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kern="1200" dirty="0">
                  <a:solidFill>
                    <a:schemeClr val="tx2">
                      <a:lumMod val="90000"/>
                      <a:lumOff val="10000"/>
                    </a:schemeClr>
                  </a:solidFill>
                  <a:cs typeface="Times New Roman" panose="02020603050405020304" pitchFamily="18" charset="0"/>
                </a:rPr>
                <a:t>Постоянный рост рынка туризма приводит к увеличению количества объектов для посещения, однако доступное время на посещение объектов у туристов остается в прежних ограничениях</a:t>
              </a:r>
              <a:endParaRPr lang="ru-RU" sz="21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EAFA9F40-AD60-B775-6C27-D5A61A566B87}"/>
                </a:ext>
              </a:extLst>
            </p:cNvPr>
            <p:cNvSpPr/>
            <p:nvPr/>
          </p:nvSpPr>
          <p:spPr>
            <a:xfrm>
              <a:off x="285416" y="3203564"/>
              <a:ext cx="5810579" cy="1356029"/>
            </a:xfrm>
            <a:custGeom>
              <a:avLst/>
              <a:gdLst>
                <a:gd name="connsiteX0" fmla="*/ 0 w 5810579"/>
                <a:gd name="connsiteY0" fmla="*/ 226009 h 1356029"/>
                <a:gd name="connsiteX1" fmla="*/ 226009 w 5810579"/>
                <a:gd name="connsiteY1" fmla="*/ 0 h 1356029"/>
                <a:gd name="connsiteX2" fmla="*/ 5584570 w 5810579"/>
                <a:gd name="connsiteY2" fmla="*/ 0 h 1356029"/>
                <a:gd name="connsiteX3" fmla="*/ 5810579 w 5810579"/>
                <a:gd name="connsiteY3" fmla="*/ 226009 h 1356029"/>
                <a:gd name="connsiteX4" fmla="*/ 5810579 w 5810579"/>
                <a:gd name="connsiteY4" fmla="*/ 1130020 h 1356029"/>
                <a:gd name="connsiteX5" fmla="*/ 5584570 w 5810579"/>
                <a:gd name="connsiteY5" fmla="*/ 1356029 h 1356029"/>
                <a:gd name="connsiteX6" fmla="*/ 226009 w 5810579"/>
                <a:gd name="connsiteY6" fmla="*/ 1356029 h 1356029"/>
                <a:gd name="connsiteX7" fmla="*/ 0 w 5810579"/>
                <a:gd name="connsiteY7" fmla="*/ 1130020 h 1356029"/>
                <a:gd name="connsiteX8" fmla="*/ 0 w 5810579"/>
                <a:gd name="connsiteY8" fmla="*/ 226009 h 135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579" h="1356029">
                  <a:moveTo>
                    <a:pt x="0" y="226009"/>
                  </a:moveTo>
                  <a:cubicBezTo>
                    <a:pt x="0" y="101188"/>
                    <a:pt x="101188" y="0"/>
                    <a:pt x="226009" y="0"/>
                  </a:cubicBezTo>
                  <a:lnTo>
                    <a:pt x="5584570" y="0"/>
                  </a:lnTo>
                  <a:cubicBezTo>
                    <a:pt x="5709391" y="0"/>
                    <a:pt x="5810579" y="101188"/>
                    <a:pt x="5810579" y="226009"/>
                  </a:cubicBezTo>
                  <a:lnTo>
                    <a:pt x="5810579" y="1130020"/>
                  </a:lnTo>
                  <a:cubicBezTo>
                    <a:pt x="5810579" y="1254841"/>
                    <a:pt x="5709391" y="1356029"/>
                    <a:pt x="5584570" y="1356029"/>
                  </a:cubicBezTo>
                  <a:lnTo>
                    <a:pt x="226009" y="1356029"/>
                  </a:lnTo>
                  <a:cubicBezTo>
                    <a:pt x="101188" y="1356029"/>
                    <a:pt x="0" y="1254841"/>
                    <a:pt x="0" y="1130020"/>
                  </a:cubicBezTo>
                  <a:lnTo>
                    <a:pt x="0" y="226009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586" tIns="138586" rIns="138586" bIns="138586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kern="1200" dirty="0">
                  <a:solidFill>
                    <a:schemeClr val="tx2">
                      <a:lumMod val="90000"/>
                      <a:lumOff val="10000"/>
                    </a:schemeClr>
                  </a:solidFill>
                  <a:cs typeface="Times New Roman" panose="02020603050405020304" pitchFamily="18" charset="0"/>
                </a:rPr>
                <a:t>Существующие рекомендательные системы не всегда учитывают интересы туристов</a:t>
              </a:r>
              <a:endParaRPr lang="ru-RU" sz="2100" kern="12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B856D37-D841-BA43-D7E3-29DB5B46018C}"/>
                </a:ext>
              </a:extLst>
            </p:cNvPr>
            <p:cNvSpPr/>
            <p:nvPr/>
          </p:nvSpPr>
          <p:spPr>
            <a:xfrm>
              <a:off x="285416" y="4753876"/>
              <a:ext cx="5810579" cy="1356029"/>
            </a:xfrm>
            <a:custGeom>
              <a:avLst/>
              <a:gdLst>
                <a:gd name="connsiteX0" fmla="*/ 0 w 5810579"/>
                <a:gd name="connsiteY0" fmla="*/ 226009 h 1356029"/>
                <a:gd name="connsiteX1" fmla="*/ 226009 w 5810579"/>
                <a:gd name="connsiteY1" fmla="*/ 0 h 1356029"/>
                <a:gd name="connsiteX2" fmla="*/ 5584570 w 5810579"/>
                <a:gd name="connsiteY2" fmla="*/ 0 h 1356029"/>
                <a:gd name="connsiteX3" fmla="*/ 5810579 w 5810579"/>
                <a:gd name="connsiteY3" fmla="*/ 226009 h 1356029"/>
                <a:gd name="connsiteX4" fmla="*/ 5810579 w 5810579"/>
                <a:gd name="connsiteY4" fmla="*/ 1130020 h 1356029"/>
                <a:gd name="connsiteX5" fmla="*/ 5584570 w 5810579"/>
                <a:gd name="connsiteY5" fmla="*/ 1356029 h 1356029"/>
                <a:gd name="connsiteX6" fmla="*/ 226009 w 5810579"/>
                <a:gd name="connsiteY6" fmla="*/ 1356029 h 1356029"/>
                <a:gd name="connsiteX7" fmla="*/ 0 w 5810579"/>
                <a:gd name="connsiteY7" fmla="*/ 1130020 h 1356029"/>
                <a:gd name="connsiteX8" fmla="*/ 0 w 5810579"/>
                <a:gd name="connsiteY8" fmla="*/ 226009 h 135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579" h="1356029">
                  <a:moveTo>
                    <a:pt x="0" y="226009"/>
                  </a:moveTo>
                  <a:cubicBezTo>
                    <a:pt x="0" y="101188"/>
                    <a:pt x="101188" y="0"/>
                    <a:pt x="226009" y="0"/>
                  </a:cubicBezTo>
                  <a:lnTo>
                    <a:pt x="5584570" y="0"/>
                  </a:lnTo>
                  <a:cubicBezTo>
                    <a:pt x="5709391" y="0"/>
                    <a:pt x="5810579" y="101188"/>
                    <a:pt x="5810579" y="226009"/>
                  </a:cubicBezTo>
                  <a:lnTo>
                    <a:pt x="5810579" y="1130020"/>
                  </a:lnTo>
                  <a:cubicBezTo>
                    <a:pt x="5810579" y="1254841"/>
                    <a:pt x="5709391" y="1356029"/>
                    <a:pt x="5584570" y="1356029"/>
                  </a:cubicBezTo>
                  <a:lnTo>
                    <a:pt x="226009" y="1356029"/>
                  </a:lnTo>
                  <a:cubicBezTo>
                    <a:pt x="101188" y="1356029"/>
                    <a:pt x="0" y="1254841"/>
                    <a:pt x="0" y="1130020"/>
                  </a:cubicBezTo>
                  <a:lnTo>
                    <a:pt x="0" y="226009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8586" tIns="138586" rIns="138586" bIns="138586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2100" kern="1200" dirty="0">
                  <a:solidFill>
                    <a:schemeClr val="tx2">
                      <a:lumMod val="90000"/>
                      <a:lumOff val="10000"/>
                    </a:schemeClr>
                  </a:solidFill>
                  <a:cs typeface="Times New Roman" panose="02020603050405020304" pitchFamily="18" charset="0"/>
                </a:rPr>
                <a:t>Необходима система, которая </a:t>
              </a:r>
              <a:r>
                <a:rPr lang="ru-RU" sz="2100" b="1" kern="1200" dirty="0">
                  <a:solidFill>
                    <a:schemeClr val="tx2">
                      <a:lumMod val="90000"/>
                      <a:lumOff val="10000"/>
                    </a:schemeClr>
                  </a:solidFill>
                  <a:cs typeface="Times New Roman" panose="02020603050405020304" pitchFamily="18" charset="0"/>
                </a:rPr>
                <a:t>персонализирует рекомендации</a:t>
              </a:r>
              <a:r>
                <a:rPr lang="ru-RU" sz="2100" kern="1200" dirty="0">
                  <a:solidFill>
                    <a:schemeClr val="tx2">
                      <a:lumMod val="90000"/>
                      <a:lumOff val="10000"/>
                    </a:schemeClr>
                  </a:solidFill>
                  <a:cs typeface="Times New Roman" panose="02020603050405020304" pitchFamily="18" charset="0"/>
                </a:rPr>
                <a:t> и </a:t>
              </a:r>
              <a:r>
                <a:rPr lang="ru-RU" sz="2100" b="1" kern="1200" dirty="0">
                  <a:solidFill>
                    <a:schemeClr val="tx2">
                      <a:lumMod val="90000"/>
                      <a:lumOff val="10000"/>
                    </a:schemeClr>
                  </a:solidFill>
                  <a:cs typeface="Times New Roman" panose="02020603050405020304" pitchFamily="18" charset="0"/>
                </a:rPr>
                <a:t>оптимизирует маршрут</a:t>
              </a:r>
              <a:endParaRPr lang="ru-RU" sz="2100" kern="1200" dirty="0">
                <a:solidFill>
                  <a:schemeClr val="tx2">
                    <a:lumMod val="90000"/>
                    <a:lumOff val="10000"/>
                  </a:schemeClr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D314F1-BEE8-704E-ED0E-CFD6928C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2</a:t>
            </a:fld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98F78D73-F799-B509-A75A-8AF3C156174F}"/>
              </a:ext>
            </a:extLst>
          </p:cNvPr>
          <p:cNvSpPr/>
          <p:nvPr/>
        </p:nvSpPr>
        <p:spPr>
          <a:xfrm>
            <a:off x="6220918" y="1892481"/>
            <a:ext cx="5810398" cy="3382429"/>
          </a:xfrm>
          <a:prstGeom prst="roundRect">
            <a:avLst>
              <a:gd name="adj" fmla="val 5451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C4544-2250-CB16-24B3-BC105689624B}"/>
              </a:ext>
            </a:extLst>
          </p:cNvPr>
          <p:cNvSpPr txBox="1"/>
          <p:nvPr/>
        </p:nvSpPr>
        <p:spPr>
          <a:xfrm>
            <a:off x="7253646" y="5296329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accent1"/>
                </a:solidFill>
              </a:rPr>
              <a:t>Объем рынка туристических услуг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76139-F7A6-4A86-E30B-952076691D64}"/>
              </a:ext>
            </a:extLst>
          </p:cNvPr>
          <p:cNvSpPr txBox="1"/>
          <p:nvPr/>
        </p:nvSpPr>
        <p:spPr>
          <a:xfrm>
            <a:off x="7823937" y="4996869"/>
            <a:ext cx="26043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 err="1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ru-RU" sz="1100" dirty="0" err="1">
                <a:solidFill>
                  <a:schemeClr val="bg1">
                    <a:lumMod val="65000"/>
                  </a:schemeClr>
                </a:solidFill>
              </a:rPr>
              <a:t>marketing.rbc.ru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ru-RU" sz="1100" dirty="0" err="1">
                <a:solidFill>
                  <a:schemeClr val="bg1">
                    <a:lumMod val="65000"/>
                  </a:schemeClr>
                </a:solidFill>
              </a:rPr>
              <a:t>articles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/14832/</a:t>
            </a:r>
          </a:p>
        </p:txBody>
      </p:sp>
      <p:sp>
        <p:nvSpPr>
          <p:cNvPr id="18" name="Прямоугольник с двумя скругленными соседними углами 17">
            <a:extLst>
              <a:ext uri="{FF2B5EF4-FFF2-40B4-BE49-F238E27FC236}">
                <a16:creationId xmlns:a16="http://schemas.microsoft.com/office/drawing/2014/main" id="{6989C75E-36E5-396F-4DFA-9439E14C3805}"/>
              </a:ext>
            </a:extLst>
          </p:cNvPr>
          <p:cNvSpPr/>
          <p:nvPr/>
        </p:nvSpPr>
        <p:spPr>
          <a:xfrm>
            <a:off x="7299994" y="5285408"/>
            <a:ext cx="3652239" cy="380254"/>
          </a:xfrm>
          <a:prstGeom prst="round2SameRect">
            <a:avLst>
              <a:gd name="adj1" fmla="val 0"/>
              <a:gd name="adj2" fmla="val 3547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35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5A08-21F0-9DCE-3EDE-1796DBC1F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E926A80C-5779-8EB0-D397-1763201FCF5B}"/>
              </a:ext>
            </a:extLst>
          </p:cNvPr>
          <p:cNvSpPr/>
          <p:nvPr/>
        </p:nvSpPr>
        <p:spPr>
          <a:xfrm>
            <a:off x="344774" y="1783830"/>
            <a:ext cx="4332157" cy="436213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99112-140F-524A-B2EF-557DEBE7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481" y="483011"/>
            <a:ext cx="3629027" cy="632978"/>
          </a:xfrm>
        </p:spPr>
        <p:txBody>
          <a:bodyPr>
            <a:noAutofit/>
          </a:bodyPr>
          <a:lstStyle/>
          <a:p>
            <a:pPr algn="ctr"/>
            <a:r>
              <a:rPr lang="ru-RU" sz="4100" dirty="0">
                <a:solidFill>
                  <a:schemeClr val="accent1"/>
                </a:solidFill>
              </a:rPr>
              <a:t>Цель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064F1B0-E746-02EB-CC5B-27FD34C11D4D}"/>
              </a:ext>
            </a:extLst>
          </p:cNvPr>
          <p:cNvSpPr/>
          <p:nvPr/>
        </p:nvSpPr>
        <p:spPr>
          <a:xfrm>
            <a:off x="4846638" y="2104151"/>
            <a:ext cx="7043737" cy="370062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500" dirty="0">
                <a:solidFill>
                  <a:schemeClr val="accent1"/>
                </a:solidFill>
              </a:rPr>
              <a:t>Разработать гибридную рекомендательную систему с маршрутной эвристикой, позволяющую формировать персонализированные маршруты с учётом интересов пользователя и ограничений по времени, для повышения эффективность планирования времени и качество опыта туристов</a:t>
            </a:r>
            <a:endParaRPr lang="ru-RU" sz="2500" b="1" dirty="0">
              <a:solidFill>
                <a:schemeClr val="accent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E6D305B-6840-AB1F-D01D-CFD24480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56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19D768-7E52-8DBF-1252-04B94AF9984D}"/>
              </a:ext>
            </a:extLst>
          </p:cNvPr>
          <p:cNvSpPr txBox="1">
            <a:spLocks/>
          </p:cNvSpPr>
          <p:nvPr/>
        </p:nvSpPr>
        <p:spPr>
          <a:xfrm>
            <a:off x="5107463" y="534235"/>
            <a:ext cx="1977074" cy="692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100" dirty="0">
                <a:solidFill>
                  <a:schemeClr val="accent1"/>
                </a:solidFill>
              </a:rPr>
              <a:t>Задачи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D08B63D-E1C8-D135-EACF-7AC69DE8C015}"/>
              </a:ext>
            </a:extLst>
          </p:cNvPr>
          <p:cNvGrpSpPr/>
          <p:nvPr/>
        </p:nvGrpSpPr>
        <p:grpSpPr>
          <a:xfrm>
            <a:off x="2048363" y="1341120"/>
            <a:ext cx="8095273" cy="5151755"/>
            <a:chOff x="1947888" y="1234023"/>
            <a:chExt cx="8095273" cy="5499225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366650A9-1006-78C2-BE1A-6DB49E4C4DA1}"/>
                </a:ext>
              </a:extLst>
            </p:cNvPr>
            <p:cNvSpPr/>
            <p:nvPr/>
          </p:nvSpPr>
          <p:spPr>
            <a:xfrm>
              <a:off x="1947888" y="1455423"/>
              <a:ext cx="8095272" cy="968625"/>
            </a:xfrm>
            <a:custGeom>
              <a:avLst/>
              <a:gdLst>
                <a:gd name="connsiteX0" fmla="*/ 0 w 8296223"/>
                <a:gd name="connsiteY0" fmla="*/ 161441 h 968625"/>
                <a:gd name="connsiteX1" fmla="*/ 161441 w 8296223"/>
                <a:gd name="connsiteY1" fmla="*/ 0 h 968625"/>
                <a:gd name="connsiteX2" fmla="*/ 8134782 w 8296223"/>
                <a:gd name="connsiteY2" fmla="*/ 0 h 968625"/>
                <a:gd name="connsiteX3" fmla="*/ 8296223 w 8296223"/>
                <a:gd name="connsiteY3" fmla="*/ 161441 h 968625"/>
                <a:gd name="connsiteX4" fmla="*/ 8296223 w 8296223"/>
                <a:gd name="connsiteY4" fmla="*/ 807184 h 968625"/>
                <a:gd name="connsiteX5" fmla="*/ 8134782 w 8296223"/>
                <a:gd name="connsiteY5" fmla="*/ 968625 h 968625"/>
                <a:gd name="connsiteX6" fmla="*/ 161441 w 8296223"/>
                <a:gd name="connsiteY6" fmla="*/ 968625 h 968625"/>
                <a:gd name="connsiteX7" fmla="*/ 0 w 8296223"/>
                <a:gd name="connsiteY7" fmla="*/ 807184 h 968625"/>
                <a:gd name="connsiteX8" fmla="*/ 0 w 8296223"/>
                <a:gd name="connsiteY8" fmla="*/ 161441 h 96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223" h="968625">
                  <a:moveTo>
                    <a:pt x="0" y="161441"/>
                  </a:moveTo>
                  <a:cubicBezTo>
                    <a:pt x="0" y="72280"/>
                    <a:pt x="72280" y="0"/>
                    <a:pt x="161441" y="0"/>
                  </a:cubicBezTo>
                  <a:lnTo>
                    <a:pt x="8134782" y="0"/>
                  </a:lnTo>
                  <a:cubicBezTo>
                    <a:pt x="8223943" y="0"/>
                    <a:pt x="8296223" y="72280"/>
                    <a:pt x="8296223" y="161441"/>
                  </a:cubicBezTo>
                  <a:lnTo>
                    <a:pt x="8296223" y="807184"/>
                  </a:lnTo>
                  <a:cubicBezTo>
                    <a:pt x="8296223" y="896345"/>
                    <a:pt x="8223943" y="968625"/>
                    <a:pt x="8134782" y="968625"/>
                  </a:cubicBezTo>
                  <a:lnTo>
                    <a:pt x="161441" y="968625"/>
                  </a:lnTo>
                  <a:cubicBezTo>
                    <a:pt x="72280" y="968625"/>
                    <a:pt x="0" y="896345"/>
                    <a:pt x="0" y="807184"/>
                  </a:cubicBezTo>
                  <a:lnTo>
                    <a:pt x="0" y="161441"/>
                  </a:lnTo>
                  <a:close/>
                </a:path>
              </a:pathLst>
            </a:cu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0000" tIns="180000" rIns="691163" bIns="36000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определить структуры входных данных</a:t>
              </a:r>
              <a:r>
                <a:rPr lang="en-US" sz="1500" kern="1200" dirty="0">
                  <a:solidFill>
                    <a:schemeClr val="accent1"/>
                  </a:solidFill>
                </a:rPr>
                <a:t>;</a:t>
              </a:r>
              <a:endParaRPr lang="ru-RU" sz="1500" kern="1200" dirty="0">
                <a:solidFill>
                  <a:schemeClr val="accent1"/>
                </a:solidFill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разработать логику маршрутизации и рекомендации</a:t>
              </a: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F870D8B-1941-7190-7F6E-FC1F83EDC2B7}"/>
                </a:ext>
              </a:extLst>
            </p:cNvPr>
            <p:cNvSpPr/>
            <p:nvPr/>
          </p:nvSpPr>
          <p:spPr>
            <a:xfrm>
              <a:off x="2362699" y="1234023"/>
              <a:ext cx="6330306" cy="442800"/>
            </a:xfrm>
            <a:custGeom>
              <a:avLst/>
              <a:gdLst>
                <a:gd name="connsiteX0" fmla="*/ 0 w 5807356"/>
                <a:gd name="connsiteY0" fmla="*/ 73801 h 442800"/>
                <a:gd name="connsiteX1" fmla="*/ 73801 w 5807356"/>
                <a:gd name="connsiteY1" fmla="*/ 0 h 442800"/>
                <a:gd name="connsiteX2" fmla="*/ 5733555 w 5807356"/>
                <a:gd name="connsiteY2" fmla="*/ 0 h 442800"/>
                <a:gd name="connsiteX3" fmla="*/ 5807356 w 5807356"/>
                <a:gd name="connsiteY3" fmla="*/ 73801 h 442800"/>
                <a:gd name="connsiteX4" fmla="*/ 5807356 w 5807356"/>
                <a:gd name="connsiteY4" fmla="*/ 368999 h 442800"/>
                <a:gd name="connsiteX5" fmla="*/ 5733555 w 5807356"/>
                <a:gd name="connsiteY5" fmla="*/ 442800 h 442800"/>
                <a:gd name="connsiteX6" fmla="*/ 73801 w 5807356"/>
                <a:gd name="connsiteY6" fmla="*/ 442800 h 442800"/>
                <a:gd name="connsiteX7" fmla="*/ 0 w 5807356"/>
                <a:gd name="connsiteY7" fmla="*/ 368999 h 442800"/>
                <a:gd name="connsiteX8" fmla="*/ 0 w 5807356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7356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733555" y="0"/>
                  </a:lnTo>
                  <a:cubicBezTo>
                    <a:pt x="5774314" y="0"/>
                    <a:pt x="5807356" y="33042"/>
                    <a:pt x="5807356" y="73801"/>
                  </a:cubicBezTo>
                  <a:lnTo>
                    <a:pt x="5807356" y="368999"/>
                  </a:lnTo>
                  <a:cubicBezTo>
                    <a:pt x="5807356" y="409758"/>
                    <a:pt x="5774314" y="442800"/>
                    <a:pt x="5733555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20" tIns="21616" rIns="241120" bIns="21616" numCol="1" spcCol="1270" anchor="ctr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700" b="1" kern="1200" dirty="0"/>
                <a:t>1) Спроектировать архитектуру системы</a:t>
              </a:r>
              <a:endParaRPr lang="ru-RU" sz="1700" kern="1200" dirty="0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F08BC5C1-6E49-FC1E-3E77-B49D44AD9FF0}"/>
                </a:ext>
              </a:extLst>
            </p:cNvPr>
            <p:cNvSpPr/>
            <p:nvPr/>
          </p:nvSpPr>
          <p:spPr>
            <a:xfrm>
              <a:off x="1947888" y="2726448"/>
              <a:ext cx="8095272" cy="1252125"/>
            </a:xfrm>
            <a:custGeom>
              <a:avLst/>
              <a:gdLst>
                <a:gd name="connsiteX0" fmla="*/ 0 w 8296223"/>
                <a:gd name="connsiteY0" fmla="*/ 208692 h 1252125"/>
                <a:gd name="connsiteX1" fmla="*/ 208692 w 8296223"/>
                <a:gd name="connsiteY1" fmla="*/ 0 h 1252125"/>
                <a:gd name="connsiteX2" fmla="*/ 8087531 w 8296223"/>
                <a:gd name="connsiteY2" fmla="*/ 0 h 1252125"/>
                <a:gd name="connsiteX3" fmla="*/ 8296223 w 8296223"/>
                <a:gd name="connsiteY3" fmla="*/ 208692 h 1252125"/>
                <a:gd name="connsiteX4" fmla="*/ 8296223 w 8296223"/>
                <a:gd name="connsiteY4" fmla="*/ 1043433 h 1252125"/>
                <a:gd name="connsiteX5" fmla="*/ 8087531 w 8296223"/>
                <a:gd name="connsiteY5" fmla="*/ 1252125 h 1252125"/>
                <a:gd name="connsiteX6" fmla="*/ 208692 w 8296223"/>
                <a:gd name="connsiteY6" fmla="*/ 1252125 h 1252125"/>
                <a:gd name="connsiteX7" fmla="*/ 0 w 8296223"/>
                <a:gd name="connsiteY7" fmla="*/ 1043433 h 1252125"/>
                <a:gd name="connsiteX8" fmla="*/ 0 w 8296223"/>
                <a:gd name="connsiteY8" fmla="*/ 208692 h 125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223" h="1252125">
                  <a:moveTo>
                    <a:pt x="0" y="208692"/>
                  </a:moveTo>
                  <a:cubicBezTo>
                    <a:pt x="0" y="93435"/>
                    <a:pt x="93435" y="0"/>
                    <a:pt x="208692" y="0"/>
                  </a:cubicBezTo>
                  <a:lnTo>
                    <a:pt x="8087531" y="0"/>
                  </a:lnTo>
                  <a:cubicBezTo>
                    <a:pt x="8202788" y="0"/>
                    <a:pt x="8296223" y="93435"/>
                    <a:pt x="8296223" y="208692"/>
                  </a:cubicBezTo>
                  <a:lnTo>
                    <a:pt x="8296223" y="1043433"/>
                  </a:lnTo>
                  <a:cubicBezTo>
                    <a:pt x="8296223" y="1158690"/>
                    <a:pt x="8202788" y="1252125"/>
                    <a:pt x="8087531" y="1252125"/>
                  </a:cubicBezTo>
                  <a:lnTo>
                    <a:pt x="208692" y="1252125"/>
                  </a:lnTo>
                  <a:cubicBezTo>
                    <a:pt x="93435" y="1252125"/>
                    <a:pt x="0" y="1158690"/>
                    <a:pt x="0" y="1043433"/>
                  </a:cubicBezTo>
                  <a:lnTo>
                    <a:pt x="0" y="208692"/>
                  </a:lnTo>
                  <a:close/>
                </a:path>
              </a:pathLst>
            </a:cu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0000" tIns="180000" rIns="0" bIns="36000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разработать рекомендательную систему коллаборативной фильтрации</a:t>
              </a:r>
              <a:r>
                <a:rPr lang="en-US" sz="1500" kern="1200" dirty="0">
                  <a:solidFill>
                    <a:schemeClr val="accent1"/>
                  </a:solidFill>
                </a:rPr>
                <a:t>;</a:t>
              </a:r>
              <a:endParaRPr lang="ru-RU" sz="1500" kern="1200" dirty="0">
                <a:solidFill>
                  <a:schemeClr val="accent1"/>
                </a:solidFill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разработать рекомендательную систему на основе сходства объектов</a:t>
              </a:r>
              <a:r>
                <a:rPr lang="en-US" sz="1500" kern="1200" dirty="0">
                  <a:solidFill>
                    <a:schemeClr val="accent1"/>
                  </a:solidFill>
                </a:rPr>
                <a:t>;</a:t>
              </a:r>
              <a:endParaRPr lang="ru-RU" sz="1500" kern="1200" dirty="0">
                <a:solidFill>
                  <a:schemeClr val="accent1"/>
                </a:solidFill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реализовать алгоритм объединения рекомендаций</a:t>
              </a: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BF22653-96D9-BD66-987E-744B229D502F}"/>
                </a:ext>
              </a:extLst>
            </p:cNvPr>
            <p:cNvSpPr/>
            <p:nvPr/>
          </p:nvSpPr>
          <p:spPr>
            <a:xfrm>
              <a:off x="2362699" y="2505048"/>
              <a:ext cx="6330306" cy="442800"/>
            </a:xfrm>
            <a:custGeom>
              <a:avLst/>
              <a:gdLst>
                <a:gd name="connsiteX0" fmla="*/ 0 w 5807356"/>
                <a:gd name="connsiteY0" fmla="*/ 73801 h 442800"/>
                <a:gd name="connsiteX1" fmla="*/ 73801 w 5807356"/>
                <a:gd name="connsiteY1" fmla="*/ 0 h 442800"/>
                <a:gd name="connsiteX2" fmla="*/ 5733555 w 5807356"/>
                <a:gd name="connsiteY2" fmla="*/ 0 h 442800"/>
                <a:gd name="connsiteX3" fmla="*/ 5807356 w 5807356"/>
                <a:gd name="connsiteY3" fmla="*/ 73801 h 442800"/>
                <a:gd name="connsiteX4" fmla="*/ 5807356 w 5807356"/>
                <a:gd name="connsiteY4" fmla="*/ 368999 h 442800"/>
                <a:gd name="connsiteX5" fmla="*/ 5733555 w 5807356"/>
                <a:gd name="connsiteY5" fmla="*/ 442800 h 442800"/>
                <a:gd name="connsiteX6" fmla="*/ 73801 w 5807356"/>
                <a:gd name="connsiteY6" fmla="*/ 442800 h 442800"/>
                <a:gd name="connsiteX7" fmla="*/ 0 w 5807356"/>
                <a:gd name="connsiteY7" fmla="*/ 368999 h 442800"/>
                <a:gd name="connsiteX8" fmla="*/ 0 w 5807356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7356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733555" y="0"/>
                  </a:lnTo>
                  <a:cubicBezTo>
                    <a:pt x="5774314" y="0"/>
                    <a:pt x="5807356" y="33042"/>
                    <a:pt x="5807356" y="73801"/>
                  </a:cubicBezTo>
                  <a:lnTo>
                    <a:pt x="5807356" y="368999"/>
                  </a:lnTo>
                  <a:cubicBezTo>
                    <a:pt x="5807356" y="409758"/>
                    <a:pt x="5774314" y="442800"/>
                    <a:pt x="5733555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20" tIns="21616" rIns="241120" bIns="21616" numCol="1" spcCol="1270" anchor="ctr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ru-RU" sz="1700" b="1" kern="1200" dirty="0"/>
                <a:t>2) Реализовать гибридную рекомендательную систему</a:t>
              </a:r>
              <a:endParaRPr lang="ru-RU" sz="1700" kern="1200" dirty="0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672883B-3444-0366-496F-D1CC91690702}"/>
                </a:ext>
              </a:extLst>
            </p:cNvPr>
            <p:cNvSpPr/>
            <p:nvPr/>
          </p:nvSpPr>
          <p:spPr>
            <a:xfrm>
              <a:off x="1947889" y="4280973"/>
              <a:ext cx="8095272" cy="1204875"/>
            </a:xfrm>
            <a:custGeom>
              <a:avLst/>
              <a:gdLst>
                <a:gd name="connsiteX0" fmla="*/ 0 w 8296223"/>
                <a:gd name="connsiteY0" fmla="*/ 200817 h 1204875"/>
                <a:gd name="connsiteX1" fmla="*/ 200817 w 8296223"/>
                <a:gd name="connsiteY1" fmla="*/ 0 h 1204875"/>
                <a:gd name="connsiteX2" fmla="*/ 8095406 w 8296223"/>
                <a:gd name="connsiteY2" fmla="*/ 0 h 1204875"/>
                <a:gd name="connsiteX3" fmla="*/ 8296223 w 8296223"/>
                <a:gd name="connsiteY3" fmla="*/ 200817 h 1204875"/>
                <a:gd name="connsiteX4" fmla="*/ 8296223 w 8296223"/>
                <a:gd name="connsiteY4" fmla="*/ 1004058 h 1204875"/>
                <a:gd name="connsiteX5" fmla="*/ 8095406 w 8296223"/>
                <a:gd name="connsiteY5" fmla="*/ 1204875 h 1204875"/>
                <a:gd name="connsiteX6" fmla="*/ 200817 w 8296223"/>
                <a:gd name="connsiteY6" fmla="*/ 1204875 h 1204875"/>
                <a:gd name="connsiteX7" fmla="*/ 0 w 8296223"/>
                <a:gd name="connsiteY7" fmla="*/ 1004058 h 1204875"/>
                <a:gd name="connsiteX8" fmla="*/ 0 w 8296223"/>
                <a:gd name="connsiteY8" fmla="*/ 200817 h 12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223" h="1204875">
                  <a:moveTo>
                    <a:pt x="0" y="200817"/>
                  </a:moveTo>
                  <a:cubicBezTo>
                    <a:pt x="0" y="89909"/>
                    <a:pt x="89909" y="0"/>
                    <a:pt x="200817" y="0"/>
                  </a:cubicBezTo>
                  <a:lnTo>
                    <a:pt x="8095406" y="0"/>
                  </a:lnTo>
                  <a:cubicBezTo>
                    <a:pt x="8206314" y="0"/>
                    <a:pt x="8296223" y="89909"/>
                    <a:pt x="8296223" y="200817"/>
                  </a:cubicBezTo>
                  <a:lnTo>
                    <a:pt x="8296223" y="1004058"/>
                  </a:lnTo>
                  <a:cubicBezTo>
                    <a:pt x="8296223" y="1114966"/>
                    <a:pt x="8206314" y="1204875"/>
                    <a:pt x="8095406" y="1204875"/>
                  </a:cubicBezTo>
                  <a:lnTo>
                    <a:pt x="200817" y="1204875"/>
                  </a:lnTo>
                  <a:cubicBezTo>
                    <a:pt x="89909" y="1204875"/>
                    <a:pt x="0" y="1114966"/>
                    <a:pt x="0" y="1004058"/>
                  </a:cubicBezTo>
                  <a:lnTo>
                    <a:pt x="0" y="200817"/>
                  </a:lnTo>
                  <a:close/>
                </a:path>
              </a:pathLst>
            </a:cu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0000" tIns="180000" rIns="702696" bIns="36000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реализовать гибридный метаэвристический алгоритм, оптимизирующий маршрут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сравнить метаэвристики с конкурентами</a:t>
              </a:r>
              <a:r>
                <a:rPr lang="en-US" sz="1500" kern="1200" dirty="0">
                  <a:solidFill>
                    <a:schemeClr val="accent1"/>
                  </a:solidFill>
                </a:rPr>
                <a:t>;</a:t>
              </a:r>
              <a:endParaRPr lang="ru-RU" sz="15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3616AE4-D39A-612A-AD9B-BE7E9E413A17}"/>
                </a:ext>
              </a:extLst>
            </p:cNvPr>
            <p:cNvSpPr/>
            <p:nvPr/>
          </p:nvSpPr>
          <p:spPr>
            <a:xfrm>
              <a:off x="2362699" y="4059573"/>
              <a:ext cx="6330306" cy="442800"/>
            </a:xfrm>
            <a:custGeom>
              <a:avLst/>
              <a:gdLst>
                <a:gd name="connsiteX0" fmla="*/ 0 w 5807356"/>
                <a:gd name="connsiteY0" fmla="*/ 73801 h 442800"/>
                <a:gd name="connsiteX1" fmla="*/ 73801 w 5807356"/>
                <a:gd name="connsiteY1" fmla="*/ 0 h 442800"/>
                <a:gd name="connsiteX2" fmla="*/ 5733555 w 5807356"/>
                <a:gd name="connsiteY2" fmla="*/ 0 h 442800"/>
                <a:gd name="connsiteX3" fmla="*/ 5807356 w 5807356"/>
                <a:gd name="connsiteY3" fmla="*/ 73801 h 442800"/>
                <a:gd name="connsiteX4" fmla="*/ 5807356 w 5807356"/>
                <a:gd name="connsiteY4" fmla="*/ 368999 h 442800"/>
                <a:gd name="connsiteX5" fmla="*/ 5733555 w 5807356"/>
                <a:gd name="connsiteY5" fmla="*/ 442800 h 442800"/>
                <a:gd name="connsiteX6" fmla="*/ 73801 w 5807356"/>
                <a:gd name="connsiteY6" fmla="*/ 442800 h 442800"/>
                <a:gd name="connsiteX7" fmla="*/ 0 w 5807356"/>
                <a:gd name="connsiteY7" fmla="*/ 368999 h 442800"/>
                <a:gd name="connsiteX8" fmla="*/ 0 w 5807356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7356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733555" y="0"/>
                  </a:lnTo>
                  <a:cubicBezTo>
                    <a:pt x="5774314" y="0"/>
                    <a:pt x="5807356" y="33042"/>
                    <a:pt x="5807356" y="73801"/>
                  </a:cubicBezTo>
                  <a:lnTo>
                    <a:pt x="5807356" y="368999"/>
                  </a:lnTo>
                  <a:cubicBezTo>
                    <a:pt x="5807356" y="409758"/>
                    <a:pt x="5774314" y="442800"/>
                    <a:pt x="5733555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20" tIns="21616" rIns="241120" bIns="21616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ru-RU" sz="1700" b="1" kern="1200" dirty="0"/>
                <a:t>3) Разработать гибридный метаэвристический алгоритм</a:t>
              </a: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AFCA6E3-57C3-F654-B4BD-FE98FD55BDE7}"/>
                </a:ext>
              </a:extLst>
            </p:cNvPr>
            <p:cNvSpPr/>
            <p:nvPr/>
          </p:nvSpPr>
          <p:spPr>
            <a:xfrm>
              <a:off x="1947889" y="5788248"/>
              <a:ext cx="8095272" cy="945000"/>
            </a:xfrm>
            <a:custGeom>
              <a:avLst/>
              <a:gdLst>
                <a:gd name="connsiteX0" fmla="*/ 0 w 8296223"/>
                <a:gd name="connsiteY0" fmla="*/ 157503 h 945000"/>
                <a:gd name="connsiteX1" fmla="*/ 157503 w 8296223"/>
                <a:gd name="connsiteY1" fmla="*/ 0 h 945000"/>
                <a:gd name="connsiteX2" fmla="*/ 8138720 w 8296223"/>
                <a:gd name="connsiteY2" fmla="*/ 0 h 945000"/>
                <a:gd name="connsiteX3" fmla="*/ 8296223 w 8296223"/>
                <a:gd name="connsiteY3" fmla="*/ 157503 h 945000"/>
                <a:gd name="connsiteX4" fmla="*/ 8296223 w 8296223"/>
                <a:gd name="connsiteY4" fmla="*/ 787497 h 945000"/>
                <a:gd name="connsiteX5" fmla="*/ 8138720 w 8296223"/>
                <a:gd name="connsiteY5" fmla="*/ 945000 h 945000"/>
                <a:gd name="connsiteX6" fmla="*/ 157503 w 8296223"/>
                <a:gd name="connsiteY6" fmla="*/ 945000 h 945000"/>
                <a:gd name="connsiteX7" fmla="*/ 0 w 8296223"/>
                <a:gd name="connsiteY7" fmla="*/ 787497 h 945000"/>
                <a:gd name="connsiteX8" fmla="*/ 0 w 8296223"/>
                <a:gd name="connsiteY8" fmla="*/ 157503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96223" h="945000">
                  <a:moveTo>
                    <a:pt x="0" y="157503"/>
                  </a:moveTo>
                  <a:cubicBezTo>
                    <a:pt x="0" y="70516"/>
                    <a:pt x="70516" y="0"/>
                    <a:pt x="157503" y="0"/>
                  </a:cubicBezTo>
                  <a:lnTo>
                    <a:pt x="8138720" y="0"/>
                  </a:lnTo>
                  <a:cubicBezTo>
                    <a:pt x="8225707" y="0"/>
                    <a:pt x="8296223" y="70516"/>
                    <a:pt x="8296223" y="157503"/>
                  </a:cubicBezTo>
                  <a:lnTo>
                    <a:pt x="8296223" y="787497"/>
                  </a:lnTo>
                  <a:cubicBezTo>
                    <a:pt x="8296223" y="874484"/>
                    <a:pt x="8225707" y="945000"/>
                    <a:pt x="8138720" y="945000"/>
                  </a:cubicBezTo>
                  <a:lnTo>
                    <a:pt x="157503" y="945000"/>
                  </a:lnTo>
                  <a:cubicBezTo>
                    <a:pt x="70516" y="945000"/>
                    <a:pt x="0" y="874484"/>
                    <a:pt x="0" y="787497"/>
                  </a:cubicBezTo>
                  <a:lnTo>
                    <a:pt x="0" y="157503"/>
                  </a:lnTo>
                  <a:close/>
                </a:path>
              </a:pathLst>
            </a:custGeom>
            <a:ln w="38100">
              <a:solidFill>
                <a:schemeClr val="accent1">
                  <a:hueOff val="0"/>
                  <a:satOff val="0"/>
                  <a:lumOff val="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0000" tIns="180000" rIns="690010" bIns="36000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500" kern="1200" dirty="0">
                  <a:solidFill>
                    <a:schemeClr val="accent1"/>
                  </a:solidFill>
                </a:rPr>
                <a:t>Интегрировать систему со сторонними сервисами для визуализации построенных маршрутов</a:t>
              </a:r>
              <a:r>
                <a:rPr lang="en-US" sz="1500" kern="1200" dirty="0">
                  <a:solidFill>
                    <a:schemeClr val="accent1"/>
                  </a:solidFill>
                </a:rPr>
                <a:t>;</a:t>
              </a:r>
              <a:endParaRPr lang="ru-RU" sz="15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A02A6DA-F823-C814-02A2-D76B9B8B4846}"/>
                </a:ext>
              </a:extLst>
            </p:cNvPr>
            <p:cNvSpPr/>
            <p:nvPr/>
          </p:nvSpPr>
          <p:spPr>
            <a:xfrm>
              <a:off x="2362699" y="5566848"/>
              <a:ext cx="6330306" cy="442800"/>
            </a:xfrm>
            <a:custGeom>
              <a:avLst/>
              <a:gdLst>
                <a:gd name="connsiteX0" fmla="*/ 0 w 5807356"/>
                <a:gd name="connsiteY0" fmla="*/ 73801 h 442800"/>
                <a:gd name="connsiteX1" fmla="*/ 73801 w 5807356"/>
                <a:gd name="connsiteY1" fmla="*/ 0 h 442800"/>
                <a:gd name="connsiteX2" fmla="*/ 5733555 w 5807356"/>
                <a:gd name="connsiteY2" fmla="*/ 0 h 442800"/>
                <a:gd name="connsiteX3" fmla="*/ 5807356 w 5807356"/>
                <a:gd name="connsiteY3" fmla="*/ 73801 h 442800"/>
                <a:gd name="connsiteX4" fmla="*/ 5807356 w 5807356"/>
                <a:gd name="connsiteY4" fmla="*/ 368999 h 442800"/>
                <a:gd name="connsiteX5" fmla="*/ 5733555 w 5807356"/>
                <a:gd name="connsiteY5" fmla="*/ 442800 h 442800"/>
                <a:gd name="connsiteX6" fmla="*/ 73801 w 5807356"/>
                <a:gd name="connsiteY6" fmla="*/ 442800 h 442800"/>
                <a:gd name="connsiteX7" fmla="*/ 0 w 5807356"/>
                <a:gd name="connsiteY7" fmla="*/ 368999 h 442800"/>
                <a:gd name="connsiteX8" fmla="*/ 0 w 5807356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7356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733555" y="0"/>
                  </a:lnTo>
                  <a:cubicBezTo>
                    <a:pt x="5774314" y="0"/>
                    <a:pt x="5807356" y="33042"/>
                    <a:pt x="5807356" y="73801"/>
                  </a:cubicBezTo>
                  <a:lnTo>
                    <a:pt x="5807356" y="368999"/>
                  </a:lnTo>
                  <a:cubicBezTo>
                    <a:pt x="5807356" y="409758"/>
                    <a:pt x="5774314" y="442800"/>
                    <a:pt x="5733555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1120" tIns="21616" rIns="241120" bIns="21616" numCol="1" spcCol="1270" anchor="ctr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ru-RU" sz="1700" b="1" kern="1200" dirty="0"/>
                <a:t>4) Визуализировать маршрут</a:t>
              </a: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4AE187F-1E08-D8D2-6648-4E8E0102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05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271455D3-472C-B61F-CAB9-21D0534F32BA}"/>
              </a:ext>
            </a:extLst>
          </p:cNvPr>
          <p:cNvSpPr/>
          <p:nvPr/>
        </p:nvSpPr>
        <p:spPr>
          <a:xfrm>
            <a:off x="118564" y="1274164"/>
            <a:ext cx="11954872" cy="5291528"/>
          </a:xfrm>
          <a:prstGeom prst="roundRect">
            <a:avLst>
              <a:gd name="adj" fmla="val 11776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¸¸¸¸</a:t>
            </a:r>
            <a:endParaRPr lang="ru-RU" dirty="0"/>
          </a:p>
        </p:txBody>
      </p:sp>
      <p:sp>
        <p:nvSpPr>
          <p:cNvPr id="86" name="Несколько документов 85">
            <a:extLst>
              <a:ext uri="{FF2B5EF4-FFF2-40B4-BE49-F238E27FC236}">
                <a16:creationId xmlns:a16="http://schemas.microsoft.com/office/drawing/2014/main" id="{2071EBEC-3980-EBD3-AE34-BAA0AD698B7D}"/>
              </a:ext>
            </a:extLst>
          </p:cNvPr>
          <p:cNvSpPr/>
          <p:nvPr/>
        </p:nvSpPr>
        <p:spPr>
          <a:xfrm>
            <a:off x="3830402" y="1492432"/>
            <a:ext cx="2441468" cy="810434"/>
          </a:xfrm>
          <a:prstGeom prst="flowChartMultidocument">
            <a:avLst/>
          </a:prstGeom>
          <a:pattFill prst="pct70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ru-RU" sz="1700" dirty="0"/>
              <a:t>Данные о текущем пользователе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90835-0931-79DC-1EB1-2275AEFD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258" y="469689"/>
            <a:ext cx="7475483" cy="692205"/>
          </a:xfrm>
        </p:spPr>
        <p:txBody>
          <a:bodyPr>
            <a:normAutofit/>
          </a:bodyPr>
          <a:lstStyle/>
          <a:p>
            <a:pPr algn="ctr"/>
            <a:r>
              <a:rPr lang="ru-RU" sz="4100" dirty="0">
                <a:solidFill>
                  <a:schemeClr val="accent1"/>
                </a:solidFill>
              </a:rPr>
              <a:t> Схема работы приложения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B09D52-E0DB-D373-ACEE-E8D703EEAC2C}"/>
              </a:ext>
            </a:extLst>
          </p:cNvPr>
          <p:cNvSpPr/>
          <p:nvPr/>
        </p:nvSpPr>
        <p:spPr>
          <a:xfrm>
            <a:off x="218521" y="3387320"/>
            <a:ext cx="2139737" cy="921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/>
              <a:t>Запуск рекомендательной системы</a:t>
            </a:r>
          </a:p>
        </p:txBody>
      </p:sp>
      <p:cxnSp>
        <p:nvCxnSpPr>
          <p:cNvPr id="14" name="Соединительная линия уступом 13">
            <a:extLst>
              <a:ext uri="{FF2B5EF4-FFF2-40B4-BE49-F238E27FC236}">
                <a16:creationId xmlns:a16="http://schemas.microsoft.com/office/drawing/2014/main" id="{460CE8B2-25BD-3973-2988-5E264BD90050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2358258" y="2938335"/>
            <a:ext cx="197792" cy="9094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D9F6DB-9068-B6A9-E6DF-C673D2CC5AA6}"/>
              </a:ext>
            </a:extLst>
          </p:cNvPr>
          <p:cNvSpPr/>
          <p:nvPr/>
        </p:nvSpPr>
        <p:spPr>
          <a:xfrm>
            <a:off x="2556050" y="2477831"/>
            <a:ext cx="2010976" cy="921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/>
              <a:t>Коллаборативная фильтрация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2E5D6998-1A31-94C1-6259-F31EE0A8ADDC}"/>
              </a:ext>
            </a:extLst>
          </p:cNvPr>
          <p:cNvSpPr/>
          <p:nvPr/>
        </p:nvSpPr>
        <p:spPr>
          <a:xfrm>
            <a:off x="2538712" y="4308328"/>
            <a:ext cx="2028314" cy="921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/>
              <a:t>Система на основе сходства признаков</a:t>
            </a:r>
          </a:p>
        </p:txBody>
      </p:sp>
      <p:cxnSp>
        <p:nvCxnSpPr>
          <p:cNvPr id="21" name="Соединительная линия уступом 20">
            <a:extLst>
              <a:ext uri="{FF2B5EF4-FFF2-40B4-BE49-F238E27FC236}">
                <a16:creationId xmlns:a16="http://schemas.microsoft.com/office/drawing/2014/main" id="{8E4C5F7D-4B4E-E409-2DF3-31A9376D65C2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2358258" y="3847824"/>
            <a:ext cx="180454" cy="921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6947EBD1-EFDB-B5D0-4B16-4E1FEDE49587}"/>
              </a:ext>
            </a:extLst>
          </p:cNvPr>
          <p:cNvSpPr/>
          <p:nvPr/>
        </p:nvSpPr>
        <p:spPr>
          <a:xfrm>
            <a:off x="4913370" y="3387320"/>
            <a:ext cx="2139737" cy="921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/>
              <a:t>Объединение результатов</a:t>
            </a:r>
          </a:p>
        </p:txBody>
      </p:sp>
      <p:cxnSp>
        <p:nvCxnSpPr>
          <p:cNvPr id="34" name="Соединительная линия уступом 33">
            <a:extLst>
              <a:ext uri="{FF2B5EF4-FFF2-40B4-BE49-F238E27FC236}">
                <a16:creationId xmlns:a16="http://schemas.microsoft.com/office/drawing/2014/main" id="{89F0FCF9-C954-5AE6-B1FE-E77FE476AD46}"/>
              </a:ext>
            </a:extLst>
          </p:cNvPr>
          <p:cNvCxnSpPr>
            <a:cxnSpLocks/>
            <a:stCxn id="16" idx="3"/>
            <a:endCxn id="33" idx="1"/>
          </p:cNvCxnSpPr>
          <p:nvPr/>
        </p:nvCxnSpPr>
        <p:spPr>
          <a:xfrm>
            <a:off x="4567026" y="2938335"/>
            <a:ext cx="346344" cy="90948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ная линия уступом 36">
            <a:extLst>
              <a:ext uri="{FF2B5EF4-FFF2-40B4-BE49-F238E27FC236}">
                <a16:creationId xmlns:a16="http://schemas.microsoft.com/office/drawing/2014/main" id="{7D5E20EE-27DF-1A2F-6962-F0ADD35DB15C}"/>
              </a:ext>
            </a:extLst>
          </p:cNvPr>
          <p:cNvCxnSpPr>
            <a:cxnSpLocks/>
            <a:stCxn id="17" idx="3"/>
            <a:endCxn id="33" idx="1"/>
          </p:cNvCxnSpPr>
          <p:nvPr/>
        </p:nvCxnSpPr>
        <p:spPr>
          <a:xfrm flipV="1">
            <a:off x="4567026" y="3847824"/>
            <a:ext cx="346344" cy="921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Скругленный прямоугольник 41">
            <a:extLst>
              <a:ext uri="{FF2B5EF4-FFF2-40B4-BE49-F238E27FC236}">
                <a16:creationId xmlns:a16="http://schemas.microsoft.com/office/drawing/2014/main" id="{C91D80B5-B132-AC83-A2D1-26BEA62FA655}"/>
              </a:ext>
            </a:extLst>
          </p:cNvPr>
          <p:cNvSpPr/>
          <p:nvPr/>
        </p:nvSpPr>
        <p:spPr>
          <a:xfrm>
            <a:off x="7278323" y="3387320"/>
            <a:ext cx="2139737" cy="921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dirty="0"/>
              <a:t>Оптимизирующая метаэвристика</a:t>
            </a: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B793548A-457B-8D7F-E771-6704A7DB0D62}"/>
              </a:ext>
            </a:extLst>
          </p:cNvPr>
          <p:cNvCxnSpPr>
            <a:cxnSpLocks/>
            <a:stCxn id="33" idx="3"/>
            <a:endCxn id="42" idx="1"/>
          </p:cNvCxnSpPr>
          <p:nvPr/>
        </p:nvCxnSpPr>
        <p:spPr>
          <a:xfrm>
            <a:off x="7053107" y="3847824"/>
            <a:ext cx="2252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Несколько документов 68">
            <a:extLst>
              <a:ext uri="{FF2B5EF4-FFF2-40B4-BE49-F238E27FC236}">
                <a16:creationId xmlns:a16="http://schemas.microsoft.com/office/drawing/2014/main" id="{450A98B3-E361-91A9-C9E5-C30D39F81A9D}"/>
              </a:ext>
            </a:extLst>
          </p:cNvPr>
          <p:cNvSpPr/>
          <p:nvPr/>
        </p:nvSpPr>
        <p:spPr>
          <a:xfrm>
            <a:off x="1061609" y="1497242"/>
            <a:ext cx="2441468" cy="810434"/>
          </a:xfrm>
          <a:prstGeom prst="flowChartMultidocument">
            <a:avLst/>
          </a:prstGeom>
          <a:pattFill prst="pct70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ru-RU" sz="1700" dirty="0"/>
              <a:t>Данные о всех пользователе</a:t>
            </a:r>
          </a:p>
        </p:txBody>
      </p:sp>
      <p:sp>
        <p:nvSpPr>
          <p:cNvPr id="70" name="Несколько документов 69">
            <a:extLst>
              <a:ext uri="{FF2B5EF4-FFF2-40B4-BE49-F238E27FC236}">
                <a16:creationId xmlns:a16="http://schemas.microsoft.com/office/drawing/2014/main" id="{71991C58-77EA-D03B-F10F-15DEB3E27312}"/>
              </a:ext>
            </a:extLst>
          </p:cNvPr>
          <p:cNvSpPr/>
          <p:nvPr/>
        </p:nvSpPr>
        <p:spPr>
          <a:xfrm>
            <a:off x="2609668" y="5689840"/>
            <a:ext cx="2441468" cy="810434"/>
          </a:xfrm>
          <a:prstGeom prst="flowChartMultidocument">
            <a:avLst/>
          </a:prstGeom>
          <a:pattFill prst="pct70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ru-RU" sz="1700" dirty="0"/>
              <a:t>Данные о признаках</a:t>
            </a:r>
          </a:p>
        </p:txBody>
      </p:sp>
      <p:sp>
        <p:nvSpPr>
          <p:cNvPr id="71" name="Несколько документов 70">
            <a:extLst>
              <a:ext uri="{FF2B5EF4-FFF2-40B4-BE49-F238E27FC236}">
                <a16:creationId xmlns:a16="http://schemas.microsoft.com/office/drawing/2014/main" id="{A6A51516-7620-42F0-CDA3-B71CE340640D}"/>
              </a:ext>
            </a:extLst>
          </p:cNvPr>
          <p:cNvSpPr/>
          <p:nvPr/>
        </p:nvSpPr>
        <p:spPr>
          <a:xfrm>
            <a:off x="7340780" y="4879406"/>
            <a:ext cx="2441468" cy="810434"/>
          </a:xfrm>
          <a:prstGeom prst="flowChartMultidocument">
            <a:avLst/>
          </a:prstGeom>
          <a:pattFill prst="pct70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ru-RU" sz="1700" dirty="0"/>
              <a:t>Данные об объектах</a:t>
            </a:r>
          </a:p>
        </p:txBody>
      </p:sp>
      <p:cxnSp>
        <p:nvCxnSpPr>
          <p:cNvPr id="73" name="Соединительная линия уступом 72">
            <a:extLst>
              <a:ext uri="{FF2B5EF4-FFF2-40B4-BE49-F238E27FC236}">
                <a16:creationId xmlns:a16="http://schemas.microsoft.com/office/drawing/2014/main" id="{C9800DFA-ECAF-A4AD-AD60-C7DDD6943452}"/>
              </a:ext>
            </a:extLst>
          </p:cNvPr>
          <p:cNvCxnSpPr>
            <a:stCxn id="71" idx="0"/>
            <a:endCxn id="42" idx="2"/>
          </p:cNvCxnSpPr>
          <p:nvPr/>
        </p:nvCxnSpPr>
        <p:spPr>
          <a:xfrm rot="16200000" flipV="1">
            <a:off x="8253296" y="4403224"/>
            <a:ext cx="571078" cy="38128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Соединительная линия уступом 72">
            <a:extLst>
              <a:ext uri="{FF2B5EF4-FFF2-40B4-BE49-F238E27FC236}">
                <a16:creationId xmlns:a16="http://schemas.microsoft.com/office/drawing/2014/main" id="{ED477714-F8E5-6FFE-464D-300CBEDB37A1}"/>
              </a:ext>
            </a:extLst>
          </p:cNvPr>
          <p:cNvCxnSpPr>
            <a:cxnSpLocks/>
            <a:stCxn id="70" idx="0"/>
            <a:endCxn id="17" idx="2"/>
          </p:cNvCxnSpPr>
          <p:nvPr/>
        </p:nvCxnSpPr>
        <p:spPr>
          <a:xfrm rot="16200000" flipV="1">
            <a:off x="3545366" y="5236839"/>
            <a:ext cx="460504" cy="4454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Соединительная линия уступом 72">
            <a:extLst>
              <a:ext uri="{FF2B5EF4-FFF2-40B4-BE49-F238E27FC236}">
                <a16:creationId xmlns:a16="http://schemas.microsoft.com/office/drawing/2014/main" id="{BA73AC4E-B2E4-63FA-5765-88CB4B8B74A1}"/>
              </a:ext>
            </a:extLst>
          </p:cNvPr>
          <p:cNvCxnSpPr>
            <a:cxnSpLocks/>
            <a:stCxn id="86" idx="2"/>
            <a:endCxn id="16" idx="0"/>
          </p:cNvCxnSpPr>
          <p:nvPr/>
        </p:nvCxnSpPr>
        <p:spPr>
          <a:xfrm rot="5400000">
            <a:off x="4118623" y="1715090"/>
            <a:ext cx="205656" cy="13198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Соединительная линия уступом 72">
            <a:extLst>
              <a:ext uri="{FF2B5EF4-FFF2-40B4-BE49-F238E27FC236}">
                <a16:creationId xmlns:a16="http://schemas.microsoft.com/office/drawing/2014/main" id="{459F882F-871C-398D-056C-F38FC798E1CF}"/>
              </a:ext>
            </a:extLst>
          </p:cNvPr>
          <p:cNvCxnSpPr>
            <a:cxnSpLocks/>
            <a:stCxn id="69" idx="2"/>
            <a:endCxn id="16" idx="0"/>
          </p:cNvCxnSpPr>
          <p:nvPr/>
        </p:nvCxnSpPr>
        <p:spPr>
          <a:xfrm rot="16200000" flipH="1">
            <a:off x="2736631" y="1652924"/>
            <a:ext cx="200846" cy="14489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82">
            <a:extLst>
              <a:ext uri="{FF2B5EF4-FFF2-40B4-BE49-F238E27FC236}">
                <a16:creationId xmlns:a16="http://schemas.microsoft.com/office/drawing/2014/main" id="{427EF736-B61C-98B5-EE9C-234474504298}"/>
              </a:ext>
            </a:extLst>
          </p:cNvPr>
          <p:cNvCxnSpPr>
            <a:cxnSpLocks/>
            <a:stCxn id="42" idx="3"/>
            <a:endCxn id="114" idx="1"/>
          </p:cNvCxnSpPr>
          <p:nvPr/>
        </p:nvCxnSpPr>
        <p:spPr>
          <a:xfrm>
            <a:off x="9418060" y="3847824"/>
            <a:ext cx="2928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Несколько документов 112">
            <a:extLst>
              <a:ext uri="{FF2B5EF4-FFF2-40B4-BE49-F238E27FC236}">
                <a16:creationId xmlns:a16="http://schemas.microsoft.com/office/drawing/2014/main" id="{ED4D5FD1-2736-5D72-D488-E5C16B9651D5}"/>
              </a:ext>
            </a:extLst>
          </p:cNvPr>
          <p:cNvSpPr/>
          <p:nvPr/>
        </p:nvSpPr>
        <p:spPr>
          <a:xfrm>
            <a:off x="986658" y="1497242"/>
            <a:ext cx="2441468" cy="810434"/>
          </a:xfrm>
          <a:prstGeom prst="flowChartMultidocument">
            <a:avLst/>
          </a:prstGeom>
          <a:pattFill prst="pct70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ru-RU" sz="1700" dirty="0"/>
              <a:t>Данные о всех пользователе</a:t>
            </a:r>
          </a:p>
        </p:txBody>
      </p:sp>
      <p:sp>
        <p:nvSpPr>
          <p:cNvPr id="114" name="Несколько документов 113">
            <a:extLst>
              <a:ext uri="{FF2B5EF4-FFF2-40B4-BE49-F238E27FC236}">
                <a16:creationId xmlns:a16="http://schemas.microsoft.com/office/drawing/2014/main" id="{77FCBE3B-8494-A585-3250-CD7DFBF6065A}"/>
              </a:ext>
            </a:extLst>
          </p:cNvPr>
          <p:cNvSpPr/>
          <p:nvPr/>
        </p:nvSpPr>
        <p:spPr>
          <a:xfrm>
            <a:off x="9710873" y="3442607"/>
            <a:ext cx="2291274" cy="810434"/>
          </a:xfrm>
          <a:prstGeom prst="flowChartMultidocument">
            <a:avLst/>
          </a:prstGeom>
          <a:pattFill prst="pct70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ru-RU" sz="1700" dirty="0"/>
              <a:t>Упорядоченный список объектов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E6F6C88-73C1-D46B-8DDF-053B123D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73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91DAF4-9F87-30C3-A493-808D8D32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4244A25-5254-7152-4B03-D9754083879F}"/>
              </a:ext>
            </a:extLst>
          </p:cNvPr>
          <p:cNvSpPr txBox="1">
            <a:spLocks/>
          </p:cNvSpPr>
          <p:nvPr/>
        </p:nvSpPr>
        <p:spPr>
          <a:xfrm>
            <a:off x="2975096" y="537057"/>
            <a:ext cx="6241808" cy="627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100" dirty="0">
                <a:solidFill>
                  <a:schemeClr val="accent1"/>
                </a:solidFill>
              </a:rPr>
              <a:t>Используемые технологии</a:t>
            </a:r>
          </a:p>
        </p:txBody>
      </p:sp>
      <p:pic>
        <p:nvPicPr>
          <p:cNvPr id="7" name="IMG_0687.png" descr="IMG_0687.png">
            <a:extLst>
              <a:ext uri="{FF2B5EF4-FFF2-40B4-BE49-F238E27FC236}">
                <a16:creationId xmlns:a16="http://schemas.microsoft.com/office/drawing/2014/main" id="{E0620335-FF4C-96A7-791F-3110D05A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488"/>
          <a:stretch>
            <a:fillRect/>
          </a:stretch>
        </p:blipFill>
        <p:spPr>
          <a:xfrm>
            <a:off x="1406354" y="2195475"/>
            <a:ext cx="3787218" cy="3714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A5CB9C-6BA1-7623-3BDF-17009AF0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9534" y="1859855"/>
            <a:ext cx="4201231" cy="4302162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F0444BA3-3D89-2BFD-8127-9FD2DBA616E0}"/>
              </a:ext>
            </a:extLst>
          </p:cNvPr>
          <p:cNvSpPr/>
          <p:nvPr/>
        </p:nvSpPr>
        <p:spPr>
          <a:xfrm>
            <a:off x="744511" y="1528997"/>
            <a:ext cx="10702978" cy="4963878"/>
          </a:xfrm>
          <a:prstGeom prst="roundRect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ткрывающая фигурная скобка 2">
            <a:extLst>
              <a:ext uri="{FF2B5EF4-FFF2-40B4-BE49-F238E27FC236}">
                <a16:creationId xmlns:a16="http://schemas.microsoft.com/office/drawing/2014/main" id="{436EB850-502C-9829-1244-B5E8D71F8D07}"/>
              </a:ext>
            </a:extLst>
          </p:cNvPr>
          <p:cNvSpPr/>
          <p:nvPr/>
        </p:nvSpPr>
        <p:spPr>
          <a:xfrm>
            <a:off x="5709751" y="1859855"/>
            <a:ext cx="919397" cy="4302162"/>
          </a:xfrm>
          <a:prstGeom prst="leftBrace">
            <a:avLst>
              <a:gd name="adj1" fmla="val 57889"/>
              <a:gd name="adj2" fmla="val 50000"/>
            </a:avLst>
          </a:prstGeom>
          <a:ln w="139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907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BA39F9-CC2E-2E21-B1AC-F8417BCF8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90" y="520512"/>
            <a:ext cx="6445819" cy="552391"/>
          </a:xfrm>
        </p:spPr>
        <p:txBody>
          <a:bodyPr>
            <a:noAutofit/>
          </a:bodyPr>
          <a:lstStyle/>
          <a:p>
            <a:r>
              <a:rPr lang="ru-RU" sz="4100" dirty="0">
                <a:solidFill>
                  <a:schemeClr val="accent1"/>
                </a:solidFill>
              </a:rPr>
              <a:t>Рекомендательные системы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329B870-1EF8-EA4E-E192-8524CB360F3C}"/>
              </a:ext>
            </a:extLst>
          </p:cNvPr>
          <p:cNvGrpSpPr/>
          <p:nvPr/>
        </p:nvGrpSpPr>
        <p:grpSpPr>
          <a:xfrm>
            <a:off x="240095" y="1398832"/>
            <a:ext cx="6365329" cy="5215328"/>
            <a:chOff x="240095" y="1398832"/>
            <a:chExt cx="6365329" cy="5215328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E690D80-75E7-9D6F-0CB7-4B2708BD860D}"/>
                </a:ext>
              </a:extLst>
            </p:cNvPr>
            <p:cNvSpPr/>
            <p:nvPr/>
          </p:nvSpPr>
          <p:spPr>
            <a:xfrm>
              <a:off x="240095" y="1991565"/>
              <a:ext cx="6365329" cy="2147243"/>
            </a:xfrm>
            <a:custGeom>
              <a:avLst/>
              <a:gdLst>
                <a:gd name="connsiteX0" fmla="*/ 0 w 6365329"/>
                <a:gd name="connsiteY0" fmla="*/ 330757 h 1984500"/>
                <a:gd name="connsiteX1" fmla="*/ 330757 w 6365329"/>
                <a:gd name="connsiteY1" fmla="*/ 0 h 1984500"/>
                <a:gd name="connsiteX2" fmla="*/ 6034572 w 6365329"/>
                <a:gd name="connsiteY2" fmla="*/ 0 h 1984500"/>
                <a:gd name="connsiteX3" fmla="*/ 6365329 w 6365329"/>
                <a:gd name="connsiteY3" fmla="*/ 330757 h 1984500"/>
                <a:gd name="connsiteX4" fmla="*/ 6365329 w 6365329"/>
                <a:gd name="connsiteY4" fmla="*/ 1653743 h 1984500"/>
                <a:gd name="connsiteX5" fmla="*/ 6034572 w 6365329"/>
                <a:gd name="connsiteY5" fmla="*/ 1984500 h 1984500"/>
                <a:gd name="connsiteX6" fmla="*/ 330757 w 6365329"/>
                <a:gd name="connsiteY6" fmla="*/ 1984500 h 1984500"/>
                <a:gd name="connsiteX7" fmla="*/ 0 w 6365329"/>
                <a:gd name="connsiteY7" fmla="*/ 1653743 h 1984500"/>
                <a:gd name="connsiteX8" fmla="*/ 0 w 6365329"/>
                <a:gd name="connsiteY8" fmla="*/ 330757 h 19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65329" h="1984500">
                  <a:moveTo>
                    <a:pt x="0" y="330757"/>
                  </a:moveTo>
                  <a:cubicBezTo>
                    <a:pt x="0" y="148085"/>
                    <a:pt x="148085" y="0"/>
                    <a:pt x="330757" y="0"/>
                  </a:cubicBezTo>
                  <a:lnTo>
                    <a:pt x="6034572" y="0"/>
                  </a:lnTo>
                  <a:cubicBezTo>
                    <a:pt x="6217244" y="0"/>
                    <a:pt x="6365329" y="148085"/>
                    <a:pt x="6365329" y="330757"/>
                  </a:cubicBezTo>
                  <a:lnTo>
                    <a:pt x="6365329" y="1653743"/>
                  </a:lnTo>
                  <a:cubicBezTo>
                    <a:pt x="6365329" y="1836415"/>
                    <a:pt x="6217244" y="1984500"/>
                    <a:pt x="6034572" y="1984500"/>
                  </a:cubicBezTo>
                  <a:lnTo>
                    <a:pt x="330757" y="1984500"/>
                  </a:lnTo>
                  <a:cubicBezTo>
                    <a:pt x="148085" y="1984500"/>
                    <a:pt x="0" y="1836415"/>
                    <a:pt x="0" y="1653743"/>
                  </a:cubicBezTo>
                  <a:lnTo>
                    <a:pt x="0" y="330757"/>
                  </a:lnTo>
                  <a:close/>
                </a:path>
              </a:pathLst>
            </a:cu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895" tIns="205199" rIns="590895" bIns="0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Система </a:t>
              </a:r>
              <a:r>
                <a:rPr lang="ru-RU" sz="1700" b="1" i="0" u="none" strike="noStrike" kern="1200" dirty="0">
                  <a:solidFill>
                    <a:schemeClr val="accent1"/>
                  </a:solidFill>
                  <a:effectLst/>
                </a:rPr>
                <a:t>ищет похожих пользователей</a:t>
              </a: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 и советует то, что понравилось им</a:t>
              </a:r>
              <a:endParaRPr lang="ru-RU" sz="1700" kern="1200" dirty="0">
                <a:solidFill>
                  <a:schemeClr val="accent1"/>
                </a:solidFill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Основана на принципе: </a:t>
              </a:r>
              <a:r>
                <a:rPr lang="ru-RU" sz="1700" b="0" i="1" u="none" strike="noStrike" kern="1200" dirty="0">
                  <a:solidFill>
                    <a:schemeClr val="accent1"/>
                  </a:solidFill>
                  <a:effectLst/>
                </a:rPr>
                <a:t>"пользователи с похожими вкусами — выбирают похожие вещи"</a:t>
              </a:r>
              <a:endParaRPr lang="ru-RU" sz="1700" b="0" i="0" u="none" strike="noStrike" kern="1200" dirty="0">
                <a:solidFill>
                  <a:schemeClr val="accent1"/>
                </a:solidFill>
                <a:effectLst/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Пример: если схожие с текущем </a:t>
              </a:r>
              <a:r>
                <a:rPr lang="ru-RU" sz="1700" kern="1200" dirty="0">
                  <a:solidFill>
                    <a:schemeClr val="accent1"/>
                  </a:solidFill>
                </a:rPr>
                <a:t>пользователи</a:t>
              </a: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, выбрали определённые объекты, данному пользователю система порекомендует эти объекты</a:t>
              </a: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1FDC73B-8D0D-12CF-0E78-1FC9A3B03B41}"/>
                </a:ext>
              </a:extLst>
            </p:cNvPr>
            <p:cNvSpPr/>
            <p:nvPr/>
          </p:nvSpPr>
          <p:spPr>
            <a:xfrm>
              <a:off x="394351" y="1398832"/>
              <a:ext cx="5615904" cy="744003"/>
            </a:xfrm>
            <a:custGeom>
              <a:avLst/>
              <a:gdLst>
                <a:gd name="connsiteX0" fmla="*/ 0 w 5615904"/>
                <a:gd name="connsiteY0" fmla="*/ 124003 h 744003"/>
                <a:gd name="connsiteX1" fmla="*/ 124003 w 5615904"/>
                <a:gd name="connsiteY1" fmla="*/ 0 h 744003"/>
                <a:gd name="connsiteX2" fmla="*/ 5491901 w 5615904"/>
                <a:gd name="connsiteY2" fmla="*/ 0 h 744003"/>
                <a:gd name="connsiteX3" fmla="*/ 5615904 w 5615904"/>
                <a:gd name="connsiteY3" fmla="*/ 124003 h 744003"/>
                <a:gd name="connsiteX4" fmla="*/ 5615904 w 5615904"/>
                <a:gd name="connsiteY4" fmla="*/ 620000 h 744003"/>
                <a:gd name="connsiteX5" fmla="*/ 5491901 w 5615904"/>
                <a:gd name="connsiteY5" fmla="*/ 744003 h 744003"/>
                <a:gd name="connsiteX6" fmla="*/ 124003 w 5615904"/>
                <a:gd name="connsiteY6" fmla="*/ 744003 h 744003"/>
                <a:gd name="connsiteX7" fmla="*/ 0 w 5615904"/>
                <a:gd name="connsiteY7" fmla="*/ 620000 h 744003"/>
                <a:gd name="connsiteX8" fmla="*/ 0 w 5615904"/>
                <a:gd name="connsiteY8" fmla="*/ 124003 h 7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5904" h="744003">
                  <a:moveTo>
                    <a:pt x="0" y="124003"/>
                  </a:moveTo>
                  <a:cubicBezTo>
                    <a:pt x="0" y="55518"/>
                    <a:pt x="55518" y="0"/>
                    <a:pt x="124003" y="0"/>
                  </a:cubicBezTo>
                  <a:lnTo>
                    <a:pt x="5491901" y="0"/>
                  </a:lnTo>
                  <a:cubicBezTo>
                    <a:pt x="5560386" y="0"/>
                    <a:pt x="5615904" y="55518"/>
                    <a:pt x="5615904" y="124003"/>
                  </a:cubicBezTo>
                  <a:lnTo>
                    <a:pt x="5615904" y="620000"/>
                  </a:lnTo>
                  <a:cubicBezTo>
                    <a:pt x="5615904" y="688485"/>
                    <a:pt x="5560386" y="744003"/>
                    <a:pt x="5491901" y="744003"/>
                  </a:cubicBezTo>
                  <a:lnTo>
                    <a:pt x="124003" y="744003"/>
                  </a:lnTo>
                  <a:cubicBezTo>
                    <a:pt x="55518" y="744003"/>
                    <a:pt x="0" y="688485"/>
                    <a:pt x="0" y="620000"/>
                  </a:cubicBezTo>
                  <a:lnTo>
                    <a:pt x="0" y="124003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4735" tIns="36319" rIns="204735" bIns="36319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b="1" i="0" u="none" strike="noStrike" kern="1200" dirty="0">
                  <a:solidFill>
                    <a:schemeClr val="bg1"/>
                  </a:solidFill>
                  <a:effectLst/>
                </a:rPr>
                <a:t>Collaborative filtering (</a:t>
              </a:r>
              <a:r>
                <a:rPr lang="ru-RU" sz="2200" b="1" i="0" u="none" strike="noStrike" kern="1200" dirty="0">
                  <a:solidFill>
                    <a:schemeClr val="bg1"/>
                  </a:solidFill>
                  <a:effectLst/>
                </a:rPr>
                <a:t>коллаборативная фильтрация)</a:t>
              </a:r>
              <a:endParaRPr lang="ru-RU" sz="2200" kern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FD9B5284-62A9-6415-575C-24EC13A91011}"/>
                </a:ext>
              </a:extLst>
            </p:cNvPr>
            <p:cNvSpPr/>
            <p:nvPr/>
          </p:nvSpPr>
          <p:spPr>
            <a:xfrm>
              <a:off x="240095" y="4466917"/>
              <a:ext cx="6365329" cy="2147243"/>
            </a:xfrm>
            <a:custGeom>
              <a:avLst/>
              <a:gdLst>
                <a:gd name="connsiteX0" fmla="*/ 0 w 6365329"/>
                <a:gd name="connsiteY0" fmla="*/ 330757 h 1984500"/>
                <a:gd name="connsiteX1" fmla="*/ 330757 w 6365329"/>
                <a:gd name="connsiteY1" fmla="*/ 0 h 1984500"/>
                <a:gd name="connsiteX2" fmla="*/ 6034572 w 6365329"/>
                <a:gd name="connsiteY2" fmla="*/ 0 h 1984500"/>
                <a:gd name="connsiteX3" fmla="*/ 6365329 w 6365329"/>
                <a:gd name="connsiteY3" fmla="*/ 330757 h 1984500"/>
                <a:gd name="connsiteX4" fmla="*/ 6365329 w 6365329"/>
                <a:gd name="connsiteY4" fmla="*/ 1653743 h 1984500"/>
                <a:gd name="connsiteX5" fmla="*/ 6034572 w 6365329"/>
                <a:gd name="connsiteY5" fmla="*/ 1984500 h 1984500"/>
                <a:gd name="connsiteX6" fmla="*/ 330757 w 6365329"/>
                <a:gd name="connsiteY6" fmla="*/ 1984500 h 1984500"/>
                <a:gd name="connsiteX7" fmla="*/ 0 w 6365329"/>
                <a:gd name="connsiteY7" fmla="*/ 1653743 h 1984500"/>
                <a:gd name="connsiteX8" fmla="*/ 0 w 6365329"/>
                <a:gd name="connsiteY8" fmla="*/ 330757 h 198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65329" h="1984500">
                  <a:moveTo>
                    <a:pt x="0" y="330757"/>
                  </a:moveTo>
                  <a:cubicBezTo>
                    <a:pt x="0" y="148085"/>
                    <a:pt x="148085" y="0"/>
                    <a:pt x="330757" y="0"/>
                  </a:cubicBezTo>
                  <a:lnTo>
                    <a:pt x="6034572" y="0"/>
                  </a:lnTo>
                  <a:cubicBezTo>
                    <a:pt x="6217244" y="0"/>
                    <a:pt x="6365329" y="148085"/>
                    <a:pt x="6365329" y="330757"/>
                  </a:cubicBezTo>
                  <a:lnTo>
                    <a:pt x="6365329" y="1653743"/>
                  </a:lnTo>
                  <a:cubicBezTo>
                    <a:pt x="6365329" y="1836415"/>
                    <a:pt x="6217244" y="1984500"/>
                    <a:pt x="6034572" y="1984500"/>
                  </a:cubicBezTo>
                  <a:lnTo>
                    <a:pt x="330757" y="1984500"/>
                  </a:lnTo>
                  <a:cubicBezTo>
                    <a:pt x="148085" y="1984500"/>
                    <a:pt x="0" y="1836415"/>
                    <a:pt x="0" y="1653743"/>
                  </a:cubicBezTo>
                  <a:lnTo>
                    <a:pt x="0" y="330757"/>
                  </a:lnTo>
                  <a:close/>
                </a:path>
              </a:pathLst>
            </a:custGeom>
            <a:ln w="38100"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0895" tIns="205199" rIns="590895" bIns="0" numCol="1" spcCol="1270" anchor="ctr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Система </a:t>
              </a:r>
              <a:r>
                <a:rPr lang="ru-RU" sz="1700" b="1" i="0" u="none" strike="noStrike" kern="1200" dirty="0">
                  <a:solidFill>
                    <a:schemeClr val="accent1"/>
                  </a:solidFill>
                  <a:effectLst/>
                </a:rPr>
                <a:t>советует объекты</a:t>
              </a: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, похожие на те, что </a:t>
              </a:r>
              <a:r>
                <a:rPr lang="ru-RU" sz="1700" b="1" i="0" u="none" strike="noStrike" kern="1200" dirty="0">
                  <a:solidFill>
                    <a:schemeClr val="accent1"/>
                  </a:solidFill>
                  <a:effectLst/>
                </a:rPr>
                <a:t>понравились пользователю</a:t>
              </a:r>
              <a:endParaRPr lang="ru-RU" sz="1700" kern="1200" dirty="0">
                <a:solidFill>
                  <a:schemeClr val="accent1"/>
                </a:solidFill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Сравнивает </a:t>
              </a:r>
              <a:r>
                <a:rPr lang="ru-RU" sz="1700" b="1" i="0" u="none" strike="noStrike" kern="1200" dirty="0">
                  <a:solidFill>
                    <a:schemeClr val="accent1"/>
                  </a:solidFill>
                  <a:effectLst/>
                </a:rPr>
                <a:t>свойства объектов</a:t>
              </a: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 (категория, описание, тематика и т.д.)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ru-RU" sz="1700" b="0" i="0" u="none" strike="noStrike" kern="1200" dirty="0">
                  <a:solidFill>
                    <a:schemeClr val="accent1"/>
                  </a:solidFill>
                  <a:effectLst/>
                </a:rPr>
                <a:t>Пример: если пользователю понравился исторический экспонат 20 века — система предложит похожие исторические объекты</a:t>
              </a: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5EF01B8-E928-89EF-F3C3-81DA0EB37625}"/>
                </a:ext>
              </a:extLst>
            </p:cNvPr>
            <p:cNvSpPr/>
            <p:nvPr/>
          </p:nvSpPr>
          <p:spPr>
            <a:xfrm>
              <a:off x="315613" y="4226548"/>
              <a:ext cx="5575544" cy="438593"/>
            </a:xfrm>
            <a:custGeom>
              <a:avLst/>
              <a:gdLst>
                <a:gd name="connsiteX0" fmla="*/ 0 w 5575544"/>
                <a:gd name="connsiteY0" fmla="*/ 67560 h 405351"/>
                <a:gd name="connsiteX1" fmla="*/ 67560 w 5575544"/>
                <a:gd name="connsiteY1" fmla="*/ 0 h 405351"/>
                <a:gd name="connsiteX2" fmla="*/ 5507984 w 5575544"/>
                <a:gd name="connsiteY2" fmla="*/ 0 h 405351"/>
                <a:gd name="connsiteX3" fmla="*/ 5575544 w 5575544"/>
                <a:gd name="connsiteY3" fmla="*/ 67560 h 405351"/>
                <a:gd name="connsiteX4" fmla="*/ 5575544 w 5575544"/>
                <a:gd name="connsiteY4" fmla="*/ 337791 h 405351"/>
                <a:gd name="connsiteX5" fmla="*/ 5507984 w 5575544"/>
                <a:gd name="connsiteY5" fmla="*/ 405351 h 405351"/>
                <a:gd name="connsiteX6" fmla="*/ 67560 w 5575544"/>
                <a:gd name="connsiteY6" fmla="*/ 405351 h 405351"/>
                <a:gd name="connsiteX7" fmla="*/ 0 w 5575544"/>
                <a:gd name="connsiteY7" fmla="*/ 337791 h 405351"/>
                <a:gd name="connsiteX8" fmla="*/ 0 w 5575544"/>
                <a:gd name="connsiteY8" fmla="*/ 67560 h 40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75544" h="405351">
                  <a:moveTo>
                    <a:pt x="0" y="67560"/>
                  </a:moveTo>
                  <a:cubicBezTo>
                    <a:pt x="0" y="30248"/>
                    <a:pt x="30248" y="0"/>
                    <a:pt x="67560" y="0"/>
                  </a:cubicBezTo>
                  <a:lnTo>
                    <a:pt x="5507984" y="0"/>
                  </a:lnTo>
                  <a:cubicBezTo>
                    <a:pt x="5545296" y="0"/>
                    <a:pt x="5575544" y="30248"/>
                    <a:pt x="5575544" y="67560"/>
                  </a:cubicBezTo>
                  <a:lnTo>
                    <a:pt x="5575544" y="337791"/>
                  </a:lnTo>
                  <a:cubicBezTo>
                    <a:pt x="5575544" y="375103"/>
                    <a:pt x="5545296" y="405351"/>
                    <a:pt x="5507984" y="405351"/>
                  </a:cubicBezTo>
                  <a:lnTo>
                    <a:pt x="67560" y="405351"/>
                  </a:lnTo>
                  <a:cubicBezTo>
                    <a:pt x="30248" y="405351"/>
                    <a:pt x="0" y="375103"/>
                    <a:pt x="0" y="337791"/>
                  </a:cubicBezTo>
                  <a:lnTo>
                    <a:pt x="0" y="6756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8204" tIns="19788" rIns="188204" bIns="19788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i="0" u="none" strike="noStrike" kern="1200" dirty="0">
                  <a:solidFill>
                    <a:schemeClr val="bg1"/>
                  </a:solidFill>
                  <a:effectLst/>
                </a:rPr>
                <a:t>Item-based (</a:t>
              </a:r>
              <a:r>
                <a:rPr lang="ru-RU" sz="2100" b="1" i="0" u="none" strike="noStrike" kern="1200" dirty="0">
                  <a:solidFill>
                    <a:schemeClr val="bg1"/>
                  </a:solidFill>
                  <a:effectLst/>
                </a:rPr>
                <a:t>на основе содержимого)</a:t>
              </a:r>
              <a:endParaRPr lang="ru-RU" sz="21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2BAFC1-821B-7BD3-35A7-6AC3C97D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B4B8ECC3-1D69-4E00-0297-730B4C57FB61}"/>
              </a:ext>
            </a:extLst>
          </p:cNvPr>
          <p:cNvSpPr/>
          <p:nvPr/>
        </p:nvSpPr>
        <p:spPr>
          <a:xfrm>
            <a:off x="6697996" y="2545058"/>
            <a:ext cx="5241826" cy="3280692"/>
          </a:xfrm>
          <a:prstGeom prst="roundRect">
            <a:avLst>
              <a:gd name="adj" fmla="val 11641"/>
            </a:avLst>
          </a:prstGeom>
          <a:blipFill>
            <a:blip r:embed="rId2"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828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Таблица 27">
            <a:extLst>
              <a:ext uri="{FF2B5EF4-FFF2-40B4-BE49-F238E27FC236}">
                <a16:creationId xmlns:a16="http://schemas.microsoft.com/office/drawing/2014/main" id="{28168CDB-BAC5-AB47-7BBF-D1755D1BB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752653"/>
              </p:ext>
            </p:extLst>
          </p:nvPr>
        </p:nvGraphicFramePr>
        <p:xfrm>
          <a:off x="7126346" y="2805732"/>
          <a:ext cx="4723655" cy="2570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731">
                  <a:extLst>
                    <a:ext uri="{9D8B030D-6E8A-4147-A177-3AD203B41FA5}">
                      <a16:colId xmlns:a16="http://schemas.microsoft.com/office/drawing/2014/main" val="3574554740"/>
                    </a:ext>
                  </a:extLst>
                </a:gridCol>
                <a:gridCol w="944731">
                  <a:extLst>
                    <a:ext uri="{9D8B030D-6E8A-4147-A177-3AD203B41FA5}">
                      <a16:colId xmlns:a16="http://schemas.microsoft.com/office/drawing/2014/main" val="782197432"/>
                    </a:ext>
                  </a:extLst>
                </a:gridCol>
                <a:gridCol w="944731">
                  <a:extLst>
                    <a:ext uri="{9D8B030D-6E8A-4147-A177-3AD203B41FA5}">
                      <a16:colId xmlns:a16="http://schemas.microsoft.com/office/drawing/2014/main" val="2092322115"/>
                    </a:ext>
                  </a:extLst>
                </a:gridCol>
                <a:gridCol w="944731">
                  <a:extLst>
                    <a:ext uri="{9D8B030D-6E8A-4147-A177-3AD203B41FA5}">
                      <a16:colId xmlns:a16="http://schemas.microsoft.com/office/drawing/2014/main" val="2808842460"/>
                    </a:ext>
                  </a:extLst>
                </a:gridCol>
                <a:gridCol w="944731">
                  <a:extLst>
                    <a:ext uri="{9D8B030D-6E8A-4147-A177-3AD203B41FA5}">
                      <a16:colId xmlns:a16="http://schemas.microsoft.com/office/drawing/2014/main" val="3627715404"/>
                    </a:ext>
                  </a:extLst>
                </a:gridCol>
              </a:tblGrid>
              <a:tr h="36720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id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type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age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size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feature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402757"/>
                  </a:ext>
                </a:extLst>
              </a:tr>
              <a:tr h="367202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statue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solidFill>
                            <a:schemeClr val="accent1"/>
                          </a:solidFill>
                        </a:rPr>
                        <a:t>victorian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big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bronze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316566"/>
                  </a:ext>
                </a:extLst>
              </a:tr>
              <a:tr h="367202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arch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roman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big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stone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759837"/>
                  </a:ext>
                </a:extLst>
              </a:tr>
              <a:tr h="367202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2</a:t>
                      </a:r>
                    </a:p>
                  </a:txBody>
                  <a:tcPr marL="45720" marR="45720"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stele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baroque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med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carved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704087"/>
                  </a:ext>
                </a:extLst>
              </a:tr>
              <a:tr h="367202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 marL="45720" marR="45720"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wall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modern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long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names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997456"/>
                  </a:ext>
                </a:extLst>
              </a:tr>
              <a:tr h="367202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 marL="45720" marR="45720"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tomb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solidFill>
                            <a:schemeClr val="accent1"/>
                          </a:solidFill>
                        </a:rPr>
                        <a:t>meieval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huge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marble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085361"/>
                  </a:ext>
                </a:extLst>
              </a:tr>
              <a:tr h="367202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 marL="45720" marR="45720" anchor="ctr"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obelisk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baroque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tall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granite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marL="45720" marR="45720"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057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D3B539-2865-B360-A5DC-DD68939D3B7C}"/>
              </a:ext>
            </a:extLst>
          </p:cNvPr>
          <p:cNvSpPr txBox="1"/>
          <p:nvPr/>
        </p:nvSpPr>
        <p:spPr>
          <a:xfrm>
            <a:off x="2008962" y="513892"/>
            <a:ext cx="814595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100" dirty="0">
                <a:solidFill>
                  <a:schemeClr val="accent1"/>
                </a:solidFill>
                <a:latin typeface="+mj-lt"/>
              </a:rPr>
              <a:t>Данные рекомендательных систем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1B076-98D1-5BB0-ECFE-84F0415D9E0D}"/>
              </a:ext>
            </a:extLst>
          </p:cNvPr>
          <p:cNvSpPr txBox="1"/>
          <p:nvPr/>
        </p:nvSpPr>
        <p:spPr>
          <a:xfrm>
            <a:off x="813427" y="5388190"/>
            <a:ext cx="2390293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1100" kern="0" dirty="0">
                <a:solidFill>
                  <a:schemeClr val="accent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Оценки текущего пользователя</a:t>
            </a:r>
            <a:endParaRPr lang="ru-RU" sz="1100" kern="100" dirty="0">
              <a:solidFill>
                <a:schemeClr val="accent1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1C8D9-9C7C-27DC-2802-0FA401B82EA5}"/>
              </a:ext>
            </a:extLst>
          </p:cNvPr>
          <p:cNvSpPr txBox="1"/>
          <p:nvPr/>
        </p:nvSpPr>
        <p:spPr>
          <a:xfrm>
            <a:off x="4129384" y="5374769"/>
            <a:ext cx="2045297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1100" kern="0" dirty="0">
                <a:solidFill>
                  <a:schemeClr val="accent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Оценки всех пользователей</a:t>
            </a:r>
            <a:endParaRPr lang="ru-RU" sz="11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CF04E-2D2D-39EA-2FE7-377ABF66B32B}"/>
              </a:ext>
            </a:extLst>
          </p:cNvPr>
          <p:cNvSpPr txBox="1"/>
          <p:nvPr/>
        </p:nvSpPr>
        <p:spPr>
          <a:xfrm>
            <a:off x="8496013" y="5390858"/>
            <a:ext cx="1984315" cy="2616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1100" kern="0" dirty="0">
                <a:solidFill>
                  <a:schemeClr val="accent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Информация об </a:t>
            </a:r>
            <a:r>
              <a:rPr lang="ru-RU" sz="1100" kern="0" dirty="0">
                <a:solidFill>
                  <a:schemeClr val="accent1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объектах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AAA9B1-0956-B19C-0657-60707A07ED16}"/>
              </a:ext>
            </a:extLst>
          </p:cNvPr>
          <p:cNvSpPr txBox="1"/>
          <p:nvPr/>
        </p:nvSpPr>
        <p:spPr>
          <a:xfrm>
            <a:off x="561214" y="1983961"/>
            <a:ext cx="609095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К</a:t>
            </a:r>
            <a:r>
              <a:rPr lang="ru-RU" sz="2700" b="1" i="0" u="none" strike="noStrike" dirty="0">
                <a:solidFill>
                  <a:schemeClr val="accent1"/>
                </a:solidFill>
                <a:effectLst/>
              </a:rPr>
              <a:t>оллаборативная фильтрация</a:t>
            </a:r>
            <a:endParaRPr lang="ru-RU" sz="27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0429A-DE79-09C1-7C6C-5282B0CEE564}"/>
              </a:ext>
            </a:extLst>
          </p:cNvPr>
          <p:cNvSpPr txBox="1"/>
          <p:nvPr/>
        </p:nvSpPr>
        <p:spPr>
          <a:xfrm>
            <a:off x="7366195" y="1983960"/>
            <a:ext cx="424395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На основе</a:t>
            </a:r>
            <a:r>
              <a:rPr lang="ru-RU" sz="2700" b="1" i="0" u="none" strike="noStrike" dirty="0">
                <a:solidFill>
                  <a:schemeClr val="accent1"/>
                </a:solidFill>
                <a:effectLst/>
              </a:rPr>
              <a:t> содержимого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3EA3737-2E66-0B8B-513E-467F2079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C9923BC-9E34-AE6D-2C3C-12DECFEC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16067"/>
              </p:ext>
            </p:extLst>
          </p:nvPr>
        </p:nvGraphicFramePr>
        <p:xfrm>
          <a:off x="363797" y="2792311"/>
          <a:ext cx="309068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130">
                  <a:extLst>
                    <a:ext uri="{9D8B030D-6E8A-4147-A177-3AD203B41FA5}">
                      <a16:colId xmlns:a16="http://schemas.microsoft.com/office/drawing/2014/main" val="4269522890"/>
                    </a:ext>
                  </a:extLst>
                </a:gridCol>
                <a:gridCol w="996043">
                  <a:extLst>
                    <a:ext uri="{9D8B030D-6E8A-4147-A177-3AD203B41FA5}">
                      <a16:colId xmlns:a16="http://schemas.microsoft.com/office/drawing/2014/main" val="2774527306"/>
                    </a:ext>
                  </a:extLst>
                </a:gridCol>
                <a:gridCol w="1250508">
                  <a:extLst>
                    <a:ext uri="{9D8B030D-6E8A-4147-A177-3AD203B41FA5}">
                      <a16:colId xmlns:a16="http://schemas.microsoft.com/office/drawing/2014/main" val="2614732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accent1"/>
                          </a:solidFill>
                        </a:rPr>
                        <a:t>user_id</a:t>
                      </a:r>
                      <a:endParaRPr lang="ru-RU" sz="15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accent1"/>
                          </a:solidFill>
                        </a:rPr>
                        <a:t>object_id</a:t>
                      </a:r>
                      <a:endParaRPr lang="ru-RU" sz="15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accent1"/>
                          </a:solidFill>
                        </a:rPr>
                        <a:t>time_spent</a:t>
                      </a:r>
                      <a:endParaRPr lang="ru-RU" sz="15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77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95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47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71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4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75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90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85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95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9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63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42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57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707577"/>
                  </a:ext>
                </a:extLst>
              </a:tr>
            </a:tbl>
          </a:graphicData>
        </a:graphic>
      </p:graphicFrame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FCD5ABCF-37A4-39A2-E16F-2A9E6AFF5CC6}"/>
              </a:ext>
            </a:extLst>
          </p:cNvPr>
          <p:cNvSpPr/>
          <p:nvPr/>
        </p:nvSpPr>
        <p:spPr>
          <a:xfrm>
            <a:off x="363796" y="2805732"/>
            <a:ext cx="3090682" cy="2582460"/>
          </a:xfrm>
          <a:prstGeom prst="roundRect">
            <a:avLst>
              <a:gd name="adj" fmla="val 718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08D2D7AE-DF6A-0308-BA89-E77201AE5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94804"/>
              </p:ext>
            </p:extLst>
          </p:nvPr>
        </p:nvGraphicFramePr>
        <p:xfrm>
          <a:off x="3606695" y="2778890"/>
          <a:ext cx="309068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130">
                  <a:extLst>
                    <a:ext uri="{9D8B030D-6E8A-4147-A177-3AD203B41FA5}">
                      <a16:colId xmlns:a16="http://schemas.microsoft.com/office/drawing/2014/main" val="4269522890"/>
                    </a:ext>
                  </a:extLst>
                </a:gridCol>
                <a:gridCol w="996043">
                  <a:extLst>
                    <a:ext uri="{9D8B030D-6E8A-4147-A177-3AD203B41FA5}">
                      <a16:colId xmlns:a16="http://schemas.microsoft.com/office/drawing/2014/main" val="2774527306"/>
                    </a:ext>
                  </a:extLst>
                </a:gridCol>
                <a:gridCol w="1250508">
                  <a:extLst>
                    <a:ext uri="{9D8B030D-6E8A-4147-A177-3AD203B41FA5}">
                      <a16:colId xmlns:a16="http://schemas.microsoft.com/office/drawing/2014/main" val="2614732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accent1"/>
                          </a:solidFill>
                        </a:rPr>
                        <a:t>user_id</a:t>
                      </a:r>
                      <a:endParaRPr lang="ru-RU" sz="15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accent1"/>
                          </a:solidFill>
                        </a:rPr>
                        <a:t>object_id</a:t>
                      </a:r>
                      <a:endParaRPr lang="ru-RU" sz="15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solidFill>
                            <a:schemeClr val="accent1"/>
                          </a:solidFill>
                        </a:rPr>
                        <a:t>time_spent</a:t>
                      </a:r>
                      <a:endParaRPr lang="ru-RU" sz="15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77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33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47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21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49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5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45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90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51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95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9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93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422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1"/>
                          </a:solidFill>
                        </a:rPr>
                        <a:t>11</a:t>
                      </a:r>
                      <a:endParaRPr lang="ru-RU" sz="17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700" dirty="0">
                          <a:solidFill>
                            <a:schemeClr val="accent1"/>
                          </a:solidFill>
                        </a:rPr>
                        <a:t>27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707577"/>
                  </a:ext>
                </a:extLst>
              </a:tr>
            </a:tbl>
          </a:graphicData>
        </a:graphic>
      </p:graphicFrame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15789A3E-F3B6-D6C1-9D98-D00B6929ECBC}"/>
              </a:ext>
            </a:extLst>
          </p:cNvPr>
          <p:cNvSpPr/>
          <p:nvPr/>
        </p:nvSpPr>
        <p:spPr>
          <a:xfrm>
            <a:off x="3606694" y="2792311"/>
            <a:ext cx="3090682" cy="2582460"/>
          </a:xfrm>
          <a:prstGeom prst="roundRect">
            <a:avLst>
              <a:gd name="adj" fmla="val 718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с двумя скругленными соседними углами 20">
            <a:extLst>
              <a:ext uri="{FF2B5EF4-FFF2-40B4-BE49-F238E27FC236}">
                <a16:creationId xmlns:a16="http://schemas.microsoft.com/office/drawing/2014/main" id="{EEADC496-B44C-2542-BD35-BAB80DB6A364}"/>
              </a:ext>
            </a:extLst>
          </p:cNvPr>
          <p:cNvSpPr/>
          <p:nvPr/>
        </p:nvSpPr>
        <p:spPr>
          <a:xfrm>
            <a:off x="813428" y="5388191"/>
            <a:ext cx="2390293" cy="261609"/>
          </a:xfrm>
          <a:prstGeom prst="round2SameRect">
            <a:avLst>
              <a:gd name="adj1" fmla="val 0"/>
              <a:gd name="adj2" fmla="val 36378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с двумя скругленными соседними углами 22">
            <a:extLst>
              <a:ext uri="{FF2B5EF4-FFF2-40B4-BE49-F238E27FC236}">
                <a16:creationId xmlns:a16="http://schemas.microsoft.com/office/drawing/2014/main" id="{0EC108C7-F0B1-5100-01C4-46A837C98077}"/>
              </a:ext>
            </a:extLst>
          </p:cNvPr>
          <p:cNvSpPr/>
          <p:nvPr/>
        </p:nvSpPr>
        <p:spPr>
          <a:xfrm>
            <a:off x="3956885" y="5374768"/>
            <a:ext cx="2390293" cy="261609"/>
          </a:xfrm>
          <a:prstGeom prst="round2SameRect">
            <a:avLst>
              <a:gd name="adj1" fmla="val 0"/>
              <a:gd name="adj2" fmla="val 36378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1366CACF-A524-1253-4015-1445F870F45C}"/>
              </a:ext>
            </a:extLst>
          </p:cNvPr>
          <p:cNvSpPr/>
          <p:nvPr/>
        </p:nvSpPr>
        <p:spPr>
          <a:xfrm>
            <a:off x="185033" y="1786852"/>
            <a:ext cx="11793808" cy="4287053"/>
          </a:xfrm>
          <a:prstGeom prst="roundRect">
            <a:avLst>
              <a:gd name="adj" fmla="val 9652"/>
            </a:avLst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3EDCFA9D-FBD7-E034-B5CC-393A6D47F633}"/>
              </a:ext>
            </a:extLst>
          </p:cNvPr>
          <p:cNvSpPr/>
          <p:nvPr/>
        </p:nvSpPr>
        <p:spPr>
          <a:xfrm>
            <a:off x="7126346" y="2805732"/>
            <a:ext cx="4723654" cy="2582460"/>
          </a:xfrm>
          <a:prstGeom prst="roundRect">
            <a:avLst>
              <a:gd name="adj" fmla="val 718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с двумя скругленными соседними углами 28">
            <a:extLst>
              <a:ext uri="{FF2B5EF4-FFF2-40B4-BE49-F238E27FC236}">
                <a16:creationId xmlns:a16="http://schemas.microsoft.com/office/drawing/2014/main" id="{00D48B0B-0044-5046-D696-D308B78FC8DD}"/>
              </a:ext>
            </a:extLst>
          </p:cNvPr>
          <p:cNvSpPr/>
          <p:nvPr/>
        </p:nvSpPr>
        <p:spPr>
          <a:xfrm>
            <a:off x="8293026" y="5393327"/>
            <a:ext cx="2390293" cy="261609"/>
          </a:xfrm>
          <a:prstGeom prst="round2SameRect">
            <a:avLst>
              <a:gd name="adj1" fmla="val 0"/>
              <a:gd name="adj2" fmla="val 36378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1D990604-F906-0579-0F6E-D0E4EE5C1F4E}"/>
              </a:ext>
            </a:extLst>
          </p:cNvPr>
          <p:cNvCxnSpPr>
            <a:cxnSpLocks/>
          </p:cNvCxnSpPr>
          <p:nvPr/>
        </p:nvCxnSpPr>
        <p:spPr>
          <a:xfrm>
            <a:off x="6912000" y="1782000"/>
            <a:ext cx="0" cy="429190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93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0D99AE70-8425-A149-F9A1-D5D7FE25797E}"/>
              </a:ext>
            </a:extLst>
          </p:cNvPr>
          <p:cNvSpPr/>
          <p:nvPr/>
        </p:nvSpPr>
        <p:spPr>
          <a:xfrm>
            <a:off x="7327656" y="3776453"/>
            <a:ext cx="4582404" cy="2692378"/>
          </a:xfrm>
          <a:prstGeom prst="roundRect">
            <a:avLst>
              <a:gd name="adj" fmla="val 10648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7788BD-AAFC-04F0-7C06-DCAB15B9FD80}"/>
              </a:ext>
            </a:extLst>
          </p:cNvPr>
          <p:cNvSpPr txBox="1"/>
          <p:nvPr/>
        </p:nvSpPr>
        <p:spPr>
          <a:xfrm>
            <a:off x="8508261" y="6443042"/>
            <a:ext cx="2221185" cy="323165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>
            <a:spAutoFit/>
          </a:bodyPr>
          <a:lstStyle/>
          <a:p>
            <a:pPr algn="ctr"/>
            <a:r>
              <a:rPr lang="ru-RU" sz="1500" dirty="0">
                <a:solidFill>
                  <a:schemeClr val="accent1"/>
                </a:solidFill>
              </a:rPr>
              <a:t>Визуализация</a:t>
            </a:r>
            <a:r>
              <a:rPr lang="en-US" sz="1500" dirty="0">
                <a:solidFill>
                  <a:schemeClr val="accent1"/>
                </a:solidFill>
              </a:rPr>
              <a:t> </a:t>
            </a:r>
            <a:r>
              <a:rPr lang="ru-RU" sz="1500" dirty="0">
                <a:solidFill>
                  <a:schemeClr val="accent1"/>
                </a:solidFill>
              </a:rPr>
              <a:t>решения</a:t>
            </a:r>
          </a:p>
        </p:txBody>
      </p:sp>
      <p:pic>
        <p:nvPicPr>
          <p:cNvPr id="17" name="Рисунок 16" descr="Изображение выглядит как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84F8C68-6B5B-A548-B79C-5192CA242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48" t="10879" r="8046" b="7682"/>
          <a:stretch>
            <a:fillRect/>
          </a:stretch>
        </p:blipFill>
        <p:spPr>
          <a:xfrm>
            <a:off x="7961418" y="3839300"/>
            <a:ext cx="3314875" cy="2566683"/>
          </a:xfrm>
          <a:prstGeom prst="rect">
            <a:avLst/>
          </a:prstGeom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A987C-07DC-83F8-164C-5353FE44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866" y="548223"/>
            <a:ext cx="5493312" cy="500169"/>
          </a:xfrm>
        </p:spPr>
        <p:txBody>
          <a:bodyPr>
            <a:noAutofit/>
          </a:bodyPr>
          <a:lstStyle/>
          <a:p>
            <a:pPr algn="ctr"/>
            <a:r>
              <a:rPr lang="ru-RU" sz="4100" dirty="0">
                <a:solidFill>
                  <a:schemeClr val="accent1"/>
                </a:solidFill>
              </a:rPr>
              <a:t>Оптимизация маршрута</a:t>
            </a:r>
          </a:p>
        </p:txBody>
      </p:sp>
      <p:sp>
        <p:nvSpPr>
          <p:cNvPr id="6" name="Полилиния 5">
            <a:extLst>
              <a:ext uri="{FF2B5EF4-FFF2-40B4-BE49-F238E27FC236}">
                <a16:creationId xmlns:a16="http://schemas.microsoft.com/office/drawing/2014/main" id="{4D9C6413-725A-3E7D-2E93-AE3964EB36DC}"/>
              </a:ext>
            </a:extLst>
          </p:cNvPr>
          <p:cNvSpPr/>
          <p:nvPr/>
        </p:nvSpPr>
        <p:spPr>
          <a:xfrm>
            <a:off x="219188" y="2240445"/>
            <a:ext cx="6880072" cy="3723765"/>
          </a:xfrm>
          <a:custGeom>
            <a:avLst/>
            <a:gdLst>
              <a:gd name="connsiteX0" fmla="*/ 0 w 6880072"/>
              <a:gd name="connsiteY0" fmla="*/ 777746 h 4666380"/>
              <a:gd name="connsiteX1" fmla="*/ 777746 w 6880072"/>
              <a:gd name="connsiteY1" fmla="*/ 0 h 4666380"/>
              <a:gd name="connsiteX2" fmla="*/ 6102326 w 6880072"/>
              <a:gd name="connsiteY2" fmla="*/ 0 h 4666380"/>
              <a:gd name="connsiteX3" fmla="*/ 6880072 w 6880072"/>
              <a:gd name="connsiteY3" fmla="*/ 777746 h 4666380"/>
              <a:gd name="connsiteX4" fmla="*/ 6880072 w 6880072"/>
              <a:gd name="connsiteY4" fmla="*/ 3888634 h 4666380"/>
              <a:gd name="connsiteX5" fmla="*/ 6102326 w 6880072"/>
              <a:gd name="connsiteY5" fmla="*/ 4666380 h 4666380"/>
              <a:gd name="connsiteX6" fmla="*/ 777746 w 6880072"/>
              <a:gd name="connsiteY6" fmla="*/ 4666380 h 4666380"/>
              <a:gd name="connsiteX7" fmla="*/ 0 w 6880072"/>
              <a:gd name="connsiteY7" fmla="*/ 3888634 h 4666380"/>
              <a:gd name="connsiteX8" fmla="*/ 0 w 6880072"/>
              <a:gd name="connsiteY8" fmla="*/ 777746 h 466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80072" h="4666380">
                <a:moveTo>
                  <a:pt x="0" y="777746"/>
                </a:moveTo>
                <a:cubicBezTo>
                  <a:pt x="0" y="348209"/>
                  <a:pt x="348209" y="0"/>
                  <a:pt x="777746" y="0"/>
                </a:cubicBezTo>
                <a:lnTo>
                  <a:pt x="6102326" y="0"/>
                </a:lnTo>
                <a:cubicBezTo>
                  <a:pt x="6531863" y="0"/>
                  <a:pt x="6880072" y="348209"/>
                  <a:pt x="6880072" y="777746"/>
                </a:cubicBezTo>
                <a:lnTo>
                  <a:pt x="6880072" y="3888634"/>
                </a:lnTo>
                <a:cubicBezTo>
                  <a:pt x="6880072" y="4318171"/>
                  <a:pt x="6531863" y="4666380"/>
                  <a:pt x="6102326" y="4666380"/>
                </a:cubicBezTo>
                <a:lnTo>
                  <a:pt x="777746" y="4666380"/>
                </a:lnTo>
                <a:cubicBezTo>
                  <a:pt x="348209" y="4666380"/>
                  <a:pt x="0" y="4318171"/>
                  <a:pt x="0" y="3888634"/>
                </a:cubicBezTo>
                <a:lnTo>
                  <a:pt x="0" y="777746"/>
                </a:lnTo>
                <a:close/>
              </a:path>
            </a:pathLst>
          </a:custGeom>
          <a:ln w="38100"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794" tIns="0" rIns="227794" bIns="0" numCol="1" spcCol="1270" anchor="t" anchorCtr="0">
            <a:noAutofit/>
          </a:bodyPr>
          <a:lstStyle/>
          <a:p>
            <a:pPr marL="9525" lvl="1" indent="438150" algn="just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  <a:tabLst/>
            </a:pP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Цель оптимизации – п</a:t>
            </a:r>
            <a:r>
              <a:rPr lang="ru-RU" sz="1700" b="0" i="0" u="none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остроить маршрут, проходящий через подмножество узлов, каждый из которых ассоциирован с определённой наградой (баллом) за посещение. При этом маршрут должен удовлетворять ограничению по общему времени, затрачиваемому на перемещение между узлами. Задача заключается в максимизации суммарной награды, собираемой вдоль маршрута, при условии, что каждый узел может быть посещён не более одного раза, и совокупное время маршрута не превышает заданного порога</a:t>
            </a:r>
            <a:r>
              <a:rPr lang="en-US" sz="1700" b="0" i="0" u="none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</a:t>
            </a:r>
            <a:r>
              <a:rPr lang="en-US" sz="1700" b="0" i="0" u="none" kern="12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</a:t>
            </a:r>
            <a:r>
              <a:rPr lang="en-US" sz="1700" b="0" i="0" u="none" kern="1200" baseline="-25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max</a:t>
            </a:r>
            <a:r>
              <a:rPr lang="en-US" sz="1700" b="0" i="0" u="none" kern="1200" baseline="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  <a:r>
              <a:rPr lang="ru-RU" sz="1700" b="0" i="0" u="none" kern="1200" baseline="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ru-RU" sz="1700" kern="1200" dirty="0">
                <a:solidFill>
                  <a:schemeClr val="accent1"/>
                </a:solidFill>
              </a:rPr>
              <a:t>Рассмотрим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набор узлов 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 = {1,...,∣N∣},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где каждому узлу </a:t>
            </a:r>
            <a:r>
              <a:rPr lang="en-US" sz="1700" kern="12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∈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сопоставлен неотрицательный балл 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</a:t>
            </a:r>
            <a:r>
              <a:rPr lang="en-US" sz="1700" kern="1200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ru-RU" sz="1700" kern="1200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ru-RU" sz="1700" kern="1200" baseline="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(награда за посещение узла)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Начальный и конечный узлы – 1 и |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N|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соответственно. Задачу можно сформулировать как модель целочисленного программирования со следующими переменными: </a:t>
            </a:r>
            <a:r>
              <a:rPr lang="en-US" sz="1700" kern="12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X</a:t>
            </a:r>
            <a:r>
              <a:rPr lang="en-US" sz="1700" kern="1200" baseline="-25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ij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1,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если мы посетим узел </a:t>
            </a:r>
            <a:r>
              <a:rPr lang="en-US" sz="1700" kern="12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до узла 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j,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и 0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в противном случае. </a:t>
            </a:r>
            <a:r>
              <a:rPr lang="en-US" sz="1700" kern="12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</a:t>
            </a:r>
            <a:r>
              <a:rPr lang="en-US" sz="1700" kern="1200" baseline="-25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ij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–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ru-RU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время, затрачиваемое на посещение узла</a:t>
            </a:r>
            <a:r>
              <a:rPr lang="en-US" sz="1700" kern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229155-ADBC-5E74-F321-3C974289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BE98D-5297-934F-BFB0-E4042E8A0318}" type="slidenum">
              <a:rPr lang="ru-RU" smtClean="0"/>
              <a:t>9</a:t>
            </a:fld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A6AE30A2-D461-C83A-63BF-E4EAB95A96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644600"/>
                  </p:ext>
                </p:extLst>
              </p:nvPr>
            </p:nvGraphicFramePr>
            <p:xfrm>
              <a:off x="7327656" y="1212064"/>
              <a:ext cx="4582404" cy="2310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37601">
                      <a:extLst>
                        <a:ext uri="{9D8B030D-6E8A-4147-A177-3AD203B41FA5}">
                          <a16:colId xmlns:a16="http://schemas.microsoft.com/office/drawing/2014/main" val="174978292"/>
                        </a:ext>
                      </a:extLst>
                    </a:gridCol>
                    <a:gridCol w="444803">
                      <a:extLst>
                        <a:ext uri="{9D8B030D-6E8A-4147-A177-3AD203B41FA5}">
                          <a16:colId xmlns:a16="http://schemas.microsoft.com/office/drawing/2014/main" val="1085569592"/>
                        </a:ext>
                      </a:extLst>
                    </a:gridCol>
                  </a:tblGrid>
                  <a:tr h="4234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𝑀𝑎𝑥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5"/>
                                      </m:rP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ru-RU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0" marR="0" marT="0" marB="0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chemeClr val="accent1"/>
                              </a:solidFill>
                            </a:rPr>
                            <a:t>(1)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7609205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ru-RU" sz="1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ru-RU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5"/>
                                          </m:r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ru-RU" sz="1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  <m:r>
                                          <a:rPr lang="ru-RU" sz="1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0" marR="0" marT="0" marB="0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accent1"/>
                              </a:solidFill>
                            </a:rPr>
                            <a:t>(2)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5150916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𝑖𝑘</m:t>
                                        </m:r>
                                      </m:sub>
                                    </m:sSub>
                                    <m:r>
                                      <a:rPr lang="ru-RU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1"/>
                                          </m:rPr>
                                          <a:rPr lang="en-US" sz="1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𝑘𝑗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∀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=2,…,(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0" marR="0" marT="0" marB="0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accent1"/>
                              </a:solidFill>
                            </a:rPr>
                            <a:t>(3)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2304388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4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  <m:sup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1"/>
                                          </m:rPr>
                                          <a:rPr lang="en-US" sz="1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400" b="0" i="1" smtClean="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400" i="1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sz="1400" b="0" i="1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400" i="1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  <m:r>
                                  <a:rPr lang="en-US" sz="1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dirty="0">
                            <a:solidFill>
                              <a:schemeClr val="accent1"/>
                            </a:solidFill>
                          </a:endParaRPr>
                        </a:p>
                      </a:txBody>
                      <a:tcPr marL="0" marR="0" marT="0" marB="0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accent1"/>
                              </a:solidFill>
                            </a:rPr>
                            <a:t>(4)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38653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>
                <a:extLst>
                  <a:ext uri="{FF2B5EF4-FFF2-40B4-BE49-F238E27FC236}">
                    <a16:creationId xmlns:a16="http://schemas.microsoft.com/office/drawing/2014/main" id="{A6AE30A2-D461-C83A-63BF-E4EAB95A96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644600"/>
                  </p:ext>
                </p:extLst>
              </p:nvPr>
            </p:nvGraphicFramePr>
            <p:xfrm>
              <a:off x="7327656" y="1212064"/>
              <a:ext cx="4582404" cy="23105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37601">
                      <a:extLst>
                        <a:ext uri="{9D8B030D-6E8A-4147-A177-3AD203B41FA5}">
                          <a16:colId xmlns:a16="http://schemas.microsoft.com/office/drawing/2014/main" val="174978292"/>
                        </a:ext>
                      </a:extLst>
                    </a:gridCol>
                    <a:gridCol w="444803">
                      <a:extLst>
                        <a:ext uri="{9D8B030D-6E8A-4147-A177-3AD203B41FA5}">
                          <a16:colId xmlns:a16="http://schemas.microsoft.com/office/drawing/2014/main" val="1085569592"/>
                        </a:ext>
                      </a:extLst>
                    </a:gridCol>
                  </a:tblGrid>
                  <a:tr h="474599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57895" r="-10703" b="-5947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0" dirty="0">
                              <a:solidFill>
                                <a:schemeClr val="accent1"/>
                              </a:solidFill>
                            </a:rPr>
                            <a:t>(1)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7609205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4167" r="-10703" b="-37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accent1"/>
                              </a:solidFill>
                            </a:rPr>
                            <a:t>(2)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5150916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7959" r="-10703" b="-2632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accent1"/>
                              </a:solidFill>
                            </a:rPr>
                            <a:t>(3)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2304388"/>
                      </a:ext>
                    </a:extLst>
                  </a:tr>
                  <a:tr h="6120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0" marR="0" marT="0" marB="0">
                        <a:lnL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6250" r="-10703" b="-16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dirty="0">
                              <a:solidFill>
                                <a:schemeClr val="accent1"/>
                              </a:solidFill>
                            </a:rPr>
                            <a:t>(4)</a:t>
                          </a:r>
                        </a:p>
                      </a:txBody>
                      <a:tcPr marL="0" marR="0" marT="0" marB="0" anchor="ctr">
                        <a:lnL w="12700" cmpd="sng">
                          <a:noFill/>
                        </a:lnL>
                        <a:lnR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90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38653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7143A3F7-AAAC-5B70-216F-E9DF93BF5A6B}"/>
              </a:ext>
            </a:extLst>
          </p:cNvPr>
          <p:cNvSpPr/>
          <p:nvPr/>
        </p:nvSpPr>
        <p:spPr>
          <a:xfrm>
            <a:off x="7327656" y="1212065"/>
            <a:ext cx="4582404" cy="2202606"/>
          </a:xfrm>
          <a:prstGeom prst="roundRect">
            <a:avLst>
              <a:gd name="adj" fmla="val 1246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с двумя скругленными соседними углами 34">
            <a:extLst>
              <a:ext uri="{FF2B5EF4-FFF2-40B4-BE49-F238E27FC236}">
                <a16:creationId xmlns:a16="http://schemas.microsoft.com/office/drawing/2014/main" id="{36C46856-019A-2494-141D-769301A16414}"/>
              </a:ext>
            </a:extLst>
          </p:cNvPr>
          <p:cNvSpPr/>
          <p:nvPr/>
        </p:nvSpPr>
        <p:spPr>
          <a:xfrm>
            <a:off x="8049149" y="6475582"/>
            <a:ext cx="3139411" cy="258086"/>
          </a:xfrm>
          <a:prstGeom prst="round2SameRect">
            <a:avLst>
              <a:gd name="adj1" fmla="val 0"/>
              <a:gd name="adj2" fmla="val 3468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96AC0B4-8FEC-CBA2-41D0-1B274595A19E}"/>
              </a:ext>
            </a:extLst>
          </p:cNvPr>
          <p:cNvSpPr/>
          <p:nvPr/>
        </p:nvSpPr>
        <p:spPr>
          <a:xfrm>
            <a:off x="219188" y="1589996"/>
            <a:ext cx="6880072" cy="4666848"/>
          </a:xfrm>
          <a:prstGeom prst="roundRect">
            <a:avLst>
              <a:gd name="adj" fmla="val 8789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9F55D7EC-7E47-0D7B-39DF-AEA6A5E87899}"/>
              </a:ext>
            </a:extLst>
          </p:cNvPr>
          <p:cNvSpPr/>
          <p:nvPr/>
        </p:nvSpPr>
        <p:spPr>
          <a:xfrm>
            <a:off x="523347" y="1212064"/>
            <a:ext cx="5730821" cy="842880"/>
          </a:xfrm>
          <a:custGeom>
            <a:avLst/>
            <a:gdLst>
              <a:gd name="connsiteX0" fmla="*/ 0 w 5510099"/>
              <a:gd name="connsiteY0" fmla="*/ 105618 h 633697"/>
              <a:gd name="connsiteX1" fmla="*/ 105618 w 5510099"/>
              <a:gd name="connsiteY1" fmla="*/ 0 h 633697"/>
              <a:gd name="connsiteX2" fmla="*/ 5404481 w 5510099"/>
              <a:gd name="connsiteY2" fmla="*/ 0 h 633697"/>
              <a:gd name="connsiteX3" fmla="*/ 5510099 w 5510099"/>
              <a:gd name="connsiteY3" fmla="*/ 105618 h 633697"/>
              <a:gd name="connsiteX4" fmla="*/ 5510099 w 5510099"/>
              <a:gd name="connsiteY4" fmla="*/ 528079 h 633697"/>
              <a:gd name="connsiteX5" fmla="*/ 5404481 w 5510099"/>
              <a:gd name="connsiteY5" fmla="*/ 633697 h 633697"/>
              <a:gd name="connsiteX6" fmla="*/ 105618 w 5510099"/>
              <a:gd name="connsiteY6" fmla="*/ 633697 h 633697"/>
              <a:gd name="connsiteX7" fmla="*/ 0 w 5510099"/>
              <a:gd name="connsiteY7" fmla="*/ 528079 h 633697"/>
              <a:gd name="connsiteX8" fmla="*/ 0 w 5510099"/>
              <a:gd name="connsiteY8" fmla="*/ 105618 h 633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0099" h="633697">
                <a:moveTo>
                  <a:pt x="0" y="105618"/>
                </a:moveTo>
                <a:cubicBezTo>
                  <a:pt x="0" y="47287"/>
                  <a:pt x="47287" y="0"/>
                  <a:pt x="105618" y="0"/>
                </a:cubicBezTo>
                <a:lnTo>
                  <a:pt x="5404481" y="0"/>
                </a:lnTo>
                <a:cubicBezTo>
                  <a:pt x="5462812" y="0"/>
                  <a:pt x="5510099" y="47287"/>
                  <a:pt x="5510099" y="105618"/>
                </a:cubicBezTo>
                <a:lnTo>
                  <a:pt x="5510099" y="528079"/>
                </a:lnTo>
                <a:cubicBezTo>
                  <a:pt x="5510099" y="586410"/>
                  <a:pt x="5462812" y="633697"/>
                  <a:pt x="5404481" y="633697"/>
                </a:cubicBezTo>
                <a:lnTo>
                  <a:pt x="105618" y="633697"/>
                </a:lnTo>
                <a:cubicBezTo>
                  <a:pt x="47287" y="633697"/>
                  <a:pt x="0" y="586410"/>
                  <a:pt x="0" y="528079"/>
                </a:cubicBezTo>
                <a:lnTo>
                  <a:pt x="0" y="10561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935" tIns="30935" rIns="30935" bIns="30935" numCol="1" spcCol="1270" anchor="ctr" anchorCtr="0">
            <a:noAutofit/>
          </a:bodyPr>
          <a:lstStyle/>
          <a:p>
            <a:pPr marL="0" lvl="0" indent="0" algn="l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2500" kern="1200" dirty="0"/>
              <a:t>Постановка задачи оптимизации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AB0AA-275D-BD4B-21CA-69ABDD21CE9E}"/>
              </a:ext>
            </a:extLst>
          </p:cNvPr>
          <p:cNvSpPr txBox="1"/>
          <p:nvPr/>
        </p:nvSpPr>
        <p:spPr>
          <a:xfrm>
            <a:off x="8508261" y="3382130"/>
            <a:ext cx="2221185" cy="323165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>
            <a:spAutoFit/>
          </a:bodyPr>
          <a:lstStyle/>
          <a:p>
            <a:pPr algn="ctr"/>
            <a:r>
              <a:rPr lang="ru-RU" sz="1500" dirty="0">
                <a:solidFill>
                  <a:schemeClr val="accent1"/>
                </a:solidFill>
              </a:rPr>
              <a:t>Модель оптимизации</a:t>
            </a:r>
          </a:p>
        </p:txBody>
      </p:sp>
      <p:sp>
        <p:nvSpPr>
          <p:cNvPr id="12" name="Прямоугольник с двумя скругленными соседними углами 11">
            <a:extLst>
              <a:ext uri="{FF2B5EF4-FFF2-40B4-BE49-F238E27FC236}">
                <a16:creationId xmlns:a16="http://schemas.microsoft.com/office/drawing/2014/main" id="{BE3CD29A-53A0-28ED-24C1-88D52DDC417A}"/>
              </a:ext>
            </a:extLst>
          </p:cNvPr>
          <p:cNvSpPr/>
          <p:nvPr/>
        </p:nvSpPr>
        <p:spPr>
          <a:xfrm>
            <a:off x="8049147" y="3414670"/>
            <a:ext cx="3139411" cy="258086"/>
          </a:xfrm>
          <a:prstGeom prst="round2SameRect">
            <a:avLst>
              <a:gd name="adj1" fmla="val 0"/>
              <a:gd name="adj2" fmla="val 34685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1799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1217</Words>
  <Application>Microsoft Macintosh PowerPoint</Application>
  <PresentationFormat>Широкоэкранный</PresentationFormat>
  <Paragraphs>280</Paragraphs>
  <Slides>17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Times New Roman</vt:lpstr>
      <vt:lpstr>Тема Office</vt:lpstr>
      <vt:lpstr>Выпускная квалификационная работа магистра на тему: Рекомендательная система с эвристикой, оптимизирующей маршрут</vt:lpstr>
      <vt:lpstr>Актуальность</vt:lpstr>
      <vt:lpstr>Цель</vt:lpstr>
      <vt:lpstr>Презентация PowerPoint</vt:lpstr>
      <vt:lpstr> Схема работы приложения</vt:lpstr>
      <vt:lpstr>Презентация PowerPoint</vt:lpstr>
      <vt:lpstr>Рекомендательные системы</vt:lpstr>
      <vt:lpstr>Презентация PowerPoint</vt:lpstr>
      <vt:lpstr>Оптимизация маршрута</vt:lpstr>
      <vt:lpstr>Алгоритм оптимизации маршрута</vt:lpstr>
      <vt:lpstr>Сравнение с другими алгоритмами</vt:lpstr>
      <vt:lpstr>Визуализация построенного маршрута</vt:lpstr>
      <vt:lpstr>Презентация PowerPoint</vt:lpstr>
      <vt:lpstr>Презентация PowerPoint</vt:lpstr>
      <vt:lpstr>Публикации</vt:lpstr>
      <vt:lpstr>Код разработки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Михаил Шекунов</dc:creator>
  <cp:lastModifiedBy>Михаил Шекунов</cp:lastModifiedBy>
  <cp:revision>127</cp:revision>
  <cp:lastPrinted>2025-05-29T13:54:01Z</cp:lastPrinted>
  <dcterms:created xsi:type="dcterms:W3CDTF">2025-05-20T14:16:55Z</dcterms:created>
  <dcterms:modified xsi:type="dcterms:W3CDTF">2025-06-25T00:27:02Z</dcterms:modified>
</cp:coreProperties>
</file>